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8288000" cy="10287000"/>
  <p:notesSz cx="6858000" cy="9144000"/>
  <p:embeddedFontLst>
    <p:embeddedFont>
      <p:font typeface="Poppins Bold" charset="1" panose="00000800000000000000"/>
      <p:regular r:id="rId26"/>
    </p:embeddedFont>
    <p:embeddedFont>
      <p:font typeface="Poppins" charset="1" panose="00000500000000000000"/>
      <p:regular r:id="rId27"/>
    </p:embeddedFont>
    <p:embeddedFont>
      <p:font typeface="Poppins Bold Italics" charset="1" panose="00000800000000000000"/>
      <p:regular r:id="rId28"/>
    </p:embeddedFont>
    <p:embeddedFont>
      <p:font typeface="Noto Sans" charset="1" panose="020B0502040504020204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png>
</file>

<file path=ppt/media/image4.svg>
</file>

<file path=ppt/media/image40.png>
</file>

<file path=ppt/media/image41.png>
</file>

<file path=ppt/media/image42.svg>
</file>

<file path=ppt/media/image43.png>
</file>

<file path=ppt/media/image44.sv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30.png" Type="http://schemas.openxmlformats.org/officeDocument/2006/relationships/image"/><Relationship Id="rId6" Target="../media/image31.svg" Type="http://schemas.openxmlformats.org/officeDocument/2006/relationships/image"/><Relationship Id="rId7" Target="../media/image32.png" Type="http://schemas.openxmlformats.org/officeDocument/2006/relationships/image"/><Relationship Id="rId8" Target="../media/image33.svg" Type="http://schemas.openxmlformats.org/officeDocument/2006/relationships/image"/><Relationship Id="rId9" Target="../media/image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30.png" Type="http://schemas.openxmlformats.org/officeDocument/2006/relationships/image"/><Relationship Id="rId6" Target="../media/image31.svg" Type="http://schemas.openxmlformats.org/officeDocument/2006/relationships/image"/><Relationship Id="rId7" Target="../media/image32.png" Type="http://schemas.openxmlformats.org/officeDocument/2006/relationships/image"/><Relationship Id="rId8" Target="../media/image33.svg" Type="http://schemas.openxmlformats.org/officeDocument/2006/relationships/image"/><Relationship Id="rId9" Target="../media/image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30.png" Type="http://schemas.openxmlformats.org/officeDocument/2006/relationships/image"/><Relationship Id="rId6" Target="../media/image31.svg" Type="http://schemas.openxmlformats.org/officeDocument/2006/relationships/image"/><Relationship Id="rId7" Target="../media/image32.png" Type="http://schemas.openxmlformats.org/officeDocument/2006/relationships/image"/><Relationship Id="rId8" Target="../media/image33.svg" Type="http://schemas.openxmlformats.org/officeDocument/2006/relationships/image"/><Relationship Id="rId9" Target="../media/image6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8.pn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2.png" Type="http://schemas.openxmlformats.org/officeDocument/2006/relationships/image"/><Relationship Id="rId6" Target="../media/image34.png" Type="http://schemas.openxmlformats.org/officeDocument/2006/relationships/image"/><Relationship Id="rId7" Target="../media/image35.svg" Type="http://schemas.openxmlformats.org/officeDocument/2006/relationships/image"/><Relationship Id="rId8" Target="../media/image36.png" Type="http://schemas.openxmlformats.org/officeDocument/2006/relationships/image"/><Relationship Id="rId9" Target="../media/image37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7.sv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2.png" Type="http://schemas.openxmlformats.org/officeDocument/2006/relationships/image"/><Relationship Id="rId6" Target="../media/image39.png" Type="http://schemas.openxmlformats.org/officeDocument/2006/relationships/image"/><Relationship Id="rId7" Target="../media/image34.png" Type="http://schemas.openxmlformats.org/officeDocument/2006/relationships/image"/><Relationship Id="rId8" Target="../media/image35.svg" Type="http://schemas.openxmlformats.org/officeDocument/2006/relationships/image"/><Relationship Id="rId9" Target="../media/image36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7.sv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2.png" Type="http://schemas.openxmlformats.org/officeDocument/2006/relationships/image"/><Relationship Id="rId6" Target="../media/image40.png" Type="http://schemas.openxmlformats.org/officeDocument/2006/relationships/image"/><Relationship Id="rId7" Target="../media/image34.png" Type="http://schemas.openxmlformats.org/officeDocument/2006/relationships/image"/><Relationship Id="rId8" Target="../media/image35.svg" Type="http://schemas.openxmlformats.org/officeDocument/2006/relationships/image"/><Relationship Id="rId9" Target="../media/image36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2.png" Type="http://schemas.openxmlformats.org/officeDocument/2006/relationships/image"/><Relationship Id="rId6" Target="../media/image34.png" Type="http://schemas.openxmlformats.org/officeDocument/2006/relationships/image"/><Relationship Id="rId7" Target="../media/image35.svg" Type="http://schemas.openxmlformats.org/officeDocument/2006/relationships/image"/><Relationship Id="rId8" Target="../media/image36.png" Type="http://schemas.openxmlformats.org/officeDocument/2006/relationships/image"/><Relationship Id="rId9" Target="../media/image37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svg" Type="http://schemas.openxmlformats.org/officeDocument/2006/relationships/image"/><Relationship Id="rId11" Target="../media/image45.pn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41.png" Type="http://schemas.openxmlformats.org/officeDocument/2006/relationships/image"/><Relationship Id="rId6" Target="../media/image42.svg" Type="http://schemas.openxmlformats.org/officeDocument/2006/relationships/image"/><Relationship Id="rId7" Target="../media/image43.png" Type="http://schemas.openxmlformats.org/officeDocument/2006/relationships/image"/><Relationship Id="rId8" Target="../media/image44.sv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8.png" Type="http://schemas.openxmlformats.org/officeDocument/2006/relationships/image"/><Relationship Id="rId11" Target="../media/image49.pn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14.png" Type="http://schemas.openxmlformats.org/officeDocument/2006/relationships/image"/><Relationship Id="rId6" Target="../media/image15.svg" Type="http://schemas.openxmlformats.org/officeDocument/2006/relationships/image"/><Relationship Id="rId7" Target="../media/image46.png" Type="http://schemas.openxmlformats.org/officeDocument/2006/relationships/image"/><Relationship Id="rId8" Target="../media/image27.png" Type="http://schemas.openxmlformats.org/officeDocument/2006/relationships/image"/><Relationship Id="rId9" Target="../media/image47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2.png" Type="http://schemas.openxmlformats.org/officeDocument/2006/relationships/image"/><Relationship Id="rId11" Target="../media/image53.svg" Type="http://schemas.openxmlformats.org/officeDocument/2006/relationships/image"/><Relationship Id="rId12" Target="../media/image14.png" Type="http://schemas.openxmlformats.org/officeDocument/2006/relationships/image"/><Relationship Id="rId13" Target="../media/image15.sv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2.png" Type="http://schemas.openxmlformats.org/officeDocument/2006/relationships/image"/><Relationship Id="rId6" Target="../media/image50.png" Type="http://schemas.openxmlformats.org/officeDocument/2006/relationships/image"/><Relationship Id="rId7" Target="../media/image51.svg" Type="http://schemas.openxmlformats.org/officeDocument/2006/relationships/image"/><Relationship Id="rId8" Target="../media/image32.png" Type="http://schemas.openxmlformats.org/officeDocument/2006/relationships/image"/><Relationship Id="rId9" Target="../media/image3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svg" Type="http://schemas.openxmlformats.org/officeDocument/2006/relationships/image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54.png" Type="http://schemas.openxmlformats.org/officeDocument/2006/relationships/image"/><Relationship Id="rId6" Target="../media/image55.svg" Type="http://schemas.openxmlformats.org/officeDocument/2006/relationships/image"/><Relationship Id="rId7" Target="../media/image56.png" Type="http://schemas.openxmlformats.org/officeDocument/2006/relationships/image"/><Relationship Id="rId8" Target="../media/image57.svg" Type="http://schemas.openxmlformats.org/officeDocument/2006/relationships/image"/><Relationship Id="rId9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0.png" Type="http://schemas.openxmlformats.org/officeDocument/2006/relationships/image"/><Relationship Id="rId8" Target="../media/image11.sv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1.svg" Type="http://schemas.openxmlformats.org/officeDocument/2006/relationships/image"/><Relationship Id="rId11" Target="../media/image22.png" Type="http://schemas.openxmlformats.org/officeDocument/2006/relationships/image"/><Relationship Id="rId12" Target="../media/image23.svg" Type="http://schemas.openxmlformats.org/officeDocument/2006/relationships/image"/><Relationship Id="rId13" Target="../media/image24.png" Type="http://schemas.openxmlformats.org/officeDocument/2006/relationships/image"/><Relationship Id="rId14" Target="../media/image25.sv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18.png" Type="http://schemas.openxmlformats.org/officeDocument/2006/relationships/image"/><Relationship Id="rId8" Target="../media/image19.svg" Type="http://schemas.openxmlformats.org/officeDocument/2006/relationships/image"/><Relationship Id="rId9" Target="../media/image2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26.png" Type="http://schemas.openxmlformats.org/officeDocument/2006/relationships/image"/><Relationship Id="rId6" Target="../media/image27.pn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28.png" Type="http://schemas.openxmlformats.org/officeDocument/2006/relationships/image"/><Relationship Id="rId6" Target="../media/image29.svg" Type="http://schemas.openxmlformats.org/officeDocument/2006/relationships/image"/><Relationship Id="rId7" Target="../media/image14.png" Type="http://schemas.openxmlformats.org/officeDocument/2006/relationships/image"/><Relationship Id="rId8" Target="../media/image15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28.png" Type="http://schemas.openxmlformats.org/officeDocument/2006/relationships/image"/><Relationship Id="rId6" Target="../media/image29.svg" Type="http://schemas.openxmlformats.org/officeDocument/2006/relationships/image"/><Relationship Id="rId7" Target="../media/image14.png" Type="http://schemas.openxmlformats.org/officeDocument/2006/relationships/image"/><Relationship Id="rId8" Target="../media/image15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1.svg" Type="http://schemas.openxmlformats.org/officeDocument/2006/relationships/image"/><Relationship Id="rId11" Target="../media/image32.png" Type="http://schemas.openxmlformats.org/officeDocument/2006/relationships/image"/><Relationship Id="rId12" Target="../media/image33.sv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4.png" Type="http://schemas.openxmlformats.org/officeDocument/2006/relationships/image"/><Relationship Id="rId8" Target="../media/image15.svg" Type="http://schemas.openxmlformats.org/officeDocument/2006/relationships/image"/><Relationship Id="rId9" Target="../media/image3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1.svg" Type="http://schemas.openxmlformats.org/officeDocument/2006/relationships/image"/><Relationship Id="rId11" Target="../media/image32.png" Type="http://schemas.openxmlformats.org/officeDocument/2006/relationships/image"/><Relationship Id="rId12" Target="../media/image33.sv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4.png" Type="http://schemas.openxmlformats.org/officeDocument/2006/relationships/image"/><Relationship Id="rId8" Target="../media/image15.svg" Type="http://schemas.openxmlformats.org/officeDocument/2006/relationships/image"/><Relationship Id="rId9" Target="../media/image3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247320" y="-3455576"/>
            <a:ext cx="13145186" cy="11209259"/>
          </a:xfrm>
          <a:custGeom>
            <a:avLst/>
            <a:gdLst/>
            <a:ahLst/>
            <a:cxnLst/>
            <a:rect r="r" b="b" t="t" l="l"/>
            <a:pathLst>
              <a:path h="11209259" w="13145186">
                <a:moveTo>
                  <a:pt x="0" y="0"/>
                </a:moveTo>
                <a:lnTo>
                  <a:pt x="13145186" y="0"/>
                </a:lnTo>
                <a:lnTo>
                  <a:pt x="13145186" y="11209258"/>
                </a:lnTo>
                <a:lnTo>
                  <a:pt x="0" y="112092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424866" y="287472"/>
            <a:ext cx="11364538" cy="8229600"/>
          </a:xfrm>
          <a:custGeom>
            <a:avLst/>
            <a:gdLst/>
            <a:ahLst/>
            <a:cxnLst/>
            <a:rect r="r" b="b" t="t" l="l"/>
            <a:pathLst>
              <a:path h="8229600" w="11364538">
                <a:moveTo>
                  <a:pt x="0" y="0"/>
                </a:moveTo>
                <a:lnTo>
                  <a:pt x="11364538" y="0"/>
                </a:lnTo>
                <a:lnTo>
                  <a:pt x="113645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969" r="0" b="-969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74973" y="1357117"/>
            <a:ext cx="9465958" cy="7572766"/>
          </a:xfrm>
          <a:custGeom>
            <a:avLst/>
            <a:gdLst/>
            <a:ahLst/>
            <a:cxnLst/>
            <a:rect r="r" b="b" t="t" l="l"/>
            <a:pathLst>
              <a:path h="7572766" w="9465958">
                <a:moveTo>
                  <a:pt x="0" y="0"/>
                </a:moveTo>
                <a:lnTo>
                  <a:pt x="9465958" y="0"/>
                </a:lnTo>
                <a:lnTo>
                  <a:pt x="9465958" y="7572766"/>
                </a:lnTo>
                <a:lnTo>
                  <a:pt x="0" y="75727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9581084" y="2198028"/>
            <a:ext cx="8245295" cy="6395257"/>
          </a:xfrm>
          <a:custGeom>
            <a:avLst/>
            <a:gdLst/>
            <a:ahLst/>
            <a:cxnLst/>
            <a:rect r="r" b="b" t="t" l="l"/>
            <a:pathLst>
              <a:path h="6395257" w="8245295">
                <a:moveTo>
                  <a:pt x="8245295" y="0"/>
                </a:moveTo>
                <a:lnTo>
                  <a:pt x="0" y="0"/>
                </a:lnTo>
                <a:lnTo>
                  <a:pt x="0" y="6395257"/>
                </a:lnTo>
                <a:lnTo>
                  <a:pt x="8245295" y="6395257"/>
                </a:lnTo>
                <a:lnTo>
                  <a:pt x="8245295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-970336" y="9503317"/>
            <a:ext cx="19527875" cy="3086100"/>
            <a:chOff x="0" y="0"/>
            <a:chExt cx="5143144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143144" cy="812800"/>
            </a:xfrm>
            <a:custGeom>
              <a:avLst/>
              <a:gdLst/>
              <a:ahLst/>
              <a:cxnLst/>
              <a:rect r="r" b="b" t="t" l="l"/>
              <a:pathLst>
                <a:path h="812800" w="5143144">
                  <a:moveTo>
                    <a:pt x="0" y="0"/>
                  </a:moveTo>
                  <a:lnTo>
                    <a:pt x="5143144" y="0"/>
                  </a:lnTo>
                  <a:lnTo>
                    <a:pt x="514314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6456A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19050"/>
              <a:ext cx="5143144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9675422" y="6584934"/>
            <a:ext cx="2143275" cy="2155030"/>
          </a:xfrm>
          <a:custGeom>
            <a:avLst/>
            <a:gdLst/>
            <a:ahLst/>
            <a:cxnLst/>
            <a:rect r="r" b="b" t="t" l="l"/>
            <a:pathLst>
              <a:path h="2155030" w="2143275">
                <a:moveTo>
                  <a:pt x="0" y="0"/>
                </a:moveTo>
                <a:lnTo>
                  <a:pt x="2143275" y="0"/>
                </a:lnTo>
                <a:lnTo>
                  <a:pt x="2143275" y="2155030"/>
                </a:lnTo>
                <a:lnTo>
                  <a:pt x="0" y="215503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094647" y="6584934"/>
            <a:ext cx="2143275" cy="2155030"/>
          </a:xfrm>
          <a:custGeom>
            <a:avLst/>
            <a:gdLst/>
            <a:ahLst/>
            <a:cxnLst/>
            <a:rect r="r" b="b" t="t" l="l"/>
            <a:pathLst>
              <a:path h="2155030" w="2143275">
                <a:moveTo>
                  <a:pt x="0" y="0"/>
                </a:moveTo>
                <a:lnTo>
                  <a:pt x="2143275" y="0"/>
                </a:lnTo>
                <a:lnTo>
                  <a:pt x="2143275" y="2155030"/>
                </a:lnTo>
                <a:lnTo>
                  <a:pt x="0" y="215503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2513873" y="6584934"/>
            <a:ext cx="2143275" cy="2155030"/>
          </a:xfrm>
          <a:custGeom>
            <a:avLst/>
            <a:gdLst/>
            <a:ahLst/>
            <a:cxnLst/>
            <a:rect r="r" b="b" t="t" l="l"/>
            <a:pathLst>
              <a:path h="2155030" w="2143275">
                <a:moveTo>
                  <a:pt x="0" y="0"/>
                </a:moveTo>
                <a:lnTo>
                  <a:pt x="2143274" y="0"/>
                </a:lnTo>
                <a:lnTo>
                  <a:pt x="2143274" y="2155030"/>
                </a:lnTo>
                <a:lnTo>
                  <a:pt x="0" y="215503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772988" y="1607652"/>
            <a:ext cx="477721" cy="449762"/>
            <a:chOff x="0" y="0"/>
            <a:chExt cx="562902" cy="52995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62902" cy="529957"/>
            </a:xfrm>
            <a:custGeom>
              <a:avLst/>
              <a:gdLst/>
              <a:ahLst/>
              <a:cxnLst/>
              <a:rect r="r" b="b" t="t" l="l"/>
              <a:pathLst>
                <a:path h="529957" w="562902">
                  <a:moveTo>
                    <a:pt x="359702" y="0"/>
                  </a:moveTo>
                  <a:cubicBezTo>
                    <a:pt x="470192" y="6350"/>
                    <a:pt x="557822" y="93980"/>
                    <a:pt x="562902" y="203200"/>
                  </a:cubicBezTo>
                  <a:lnTo>
                    <a:pt x="562902" y="230878"/>
                  </a:lnTo>
                  <a:cubicBezTo>
                    <a:pt x="557822" y="338187"/>
                    <a:pt x="470192" y="425817"/>
                    <a:pt x="362242" y="425817"/>
                  </a:cubicBezTo>
                  <a:lnTo>
                    <a:pt x="274320" y="425817"/>
                  </a:lnTo>
                  <a:cubicBezTo>
                    <a:pt x="245110" y="460107"/>
                    <a:pt x="213360" y="490587"/>
                    <a:pt x="176530" y="515987"/>
                  </a:cubicBezTo>
                  <a:lnTo>
                    <a:pt x="152400" y="529957"/>
                  </a:lnTo>
                  <a:cubicBezTo>
                    <a:pt x="139700" y="529957"/>
                    <a:pt x="137160" y="522337"/>
                    <a:pt x="140970" y="509637"/>
                  </a:cubicBezTo>
                  <a:cubicBezTo>
                    <a:pt x="149860" y="481697"/>
                    <a:pt x="148590" y="452487"/>
                    <a:pt x="138430" y="425817"/>
                  </a:cubicBezTo>
                  <a:lnTo>
                    <a:pt x="134620" y="414387"/>
                  </a:lnTo>
                  <a:cubicBezTo>
                    <a:pt x="57150" y="388987"/>
                    <a:pt x="1270" y="315327"/>
                    <a:pt x="0" y="230878"/>
                  </a:cubicBezTo>
                  <a:lnTo>
                    <a:pt x="0" y="201930"/>
                  </a:lnTo>
                  <a:cubicBezTo>
                    <a:pt x="0" y="93980"/>
                    <a:pt x="88900" y="6350"/>
                    <a:pt x="203200" y="0"/>
                  </a:cubicBezTo>
                  <a:lnTo>
                    <a:pt x="36224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107950" y="19050"/>
              <a:ext cx="347002" cy="396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630254" y="2834108"/>
            <a:ext cx="7801014" cy="2561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40"/>
              </a:lnSpc>
            </a:pPr>
            <a:r>
              <a:rPr lang="en-US" sz="9445" b="true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Software</a:t>
            </a:r>
          </a:p>
          <a:p>
            <a:pPr algn="l">
              <a:lnSpc>
                <a:spcPts val="9540"/>
              </a:lnSpc>
            </a:pPr>
            <a:r>
              <a:rPr lang="en-US" sz="9445" b="true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Architecture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521071" y="1693221"/>
            <a:ext cx="2124693" cy="29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9"/>
              </a:lnSpc>
            </a:pPr>
            <a:r>
              <a:rPr lang="en-US" sz="207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LockMess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708356" y="9779046"/>
            <a:ext cx="4871287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PHENIKAA SCHOOL OF COMPUTING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72988" y="5791030"/>
            <a:ext cx="7127263" cy="22501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51"/>
              </a:lnSpc>
            </a:pPr>
            <a:r>
              <a:rPr lang="en-US" sz="2536">
                <a:solidFill>
                  <a:srgbClr val="16456A"/>
                </a:solidFill>
                <a:latin typeface="Poppins"/>
                <a:ea typeface="Poppins"/>
                <a:cs typeface="Poppins"/>
                <a:sym typeface="Poppins"/>
              </a:rPr>
              <a:t>An overview of the design architecture, analysis, and evolution of large systems by making informed decisions that balance functional requirements, quality, and organizational/human realities.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F4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70336" y="9503317"/>
            <a:ext cx="19527875" cy="3086100"/>
            <a:chOff x="0" y="0"/>
            <a:chExt cx="514314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43144" cy="812800"/>
            </a:xfrm>
            <a:custGeom>
              <a:avLst/>
              <a:gdLst/>
              <a:ahLst/>
              <a:cxnLst/>
              <a:rect r="r" b="b" t="t" l="l"/>
              <a:pathLst>
                <a:path h="812800" w="5143144">
                  <a:moveTo>
                    <a:pt x="0" y="0"/>
                  </a:moveTo>
                  <a:lnTo>
                    <a:pt x="5143144" y="0"/>
                  </a:lnTo>
                  <a:lnTo>
                    <a:pt x="514314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6456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5143144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50588" y="9759996"/>
            <a:ext cx="307586" cy="307586"/>
          </a:xfrm>
          <a:custGeom>
            <a:avLst/>
            <a:gdLst/>
            <a:ahLst/>
            <a:cxnLst/>
            <a:rect r="r" b="b" t="t" l="l"/>
            <a:pathLst>
              <a:path h="307586" w="307586">
                <a:moveTo>
                  <a:pt x="0" y="0"/>
                </a:moveTo>
                <a:lnTo>
                  <a:pt x="307586" y="0"/>
                </a:lnTo>
                <a:lnTo>
                  <a:pt x="307586" y="307586"/>
                </a:lnTo>
                <a:lnTo>
                  <a:pt x="0" y="3075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247320" y="-3455576"/>
            <a:ext cx="13145186" cy="11209259"/>
          </a:xfrm>
          <a:custGeom>
            <a:avLst/>
            <a:gdLst/>
            <a:ahLst/>
            <a:cxnLst/>
            <a:rect r="r" b="b" t="t" l="l"/>
            <a:pathLst>
              <a:path h="11209259" w="13145186">
                <a:moveTo>
                  <a:pt x="0" y="0"/>
                </a:moveTo>
                <a:lnTo>
                  <a:pt x="13145186" y="0"/>
                </a:lnTo>
                <a:lnTo>
                  <a:pt x="13145186" y="11209258"/>
                </a:lnTo>
                <a:lnTo>
                  <a:pt x="0" y="112092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325273" y="3653685"/>
            <a:ext cx="4304882" cy="5349014"/>
            <a:chOff x="0" y="0"/>
            <a:chExt cx="5739843" cy="7132019"/>
          </a:xfrm>
        </p:grpSpPr>
        <p:sp>
          <p:nvSpPr>
            <p:cNvPr name="Freeform 8" id="8"/>
            <p:cNvSpPr/>
            <p:nvPr/>
          </p:nvSpPr>
          <p:spPr>
            <a:xfrm flipH="true" flipV="false" rot="0">
              <a:off x="150933" y="0"/>
              <a:ext cx="5588909" cy="7132019"/>
            </a:xfrm>
            <a:custGeom>
              <a:avLst/>
              <a:gdLst/>
              <a:ahLst/>
              <a:cxnLst/>
              <a:rect r="r" b="b" t="t" l="l"/>
              <a:pathLst>
                <a:path h="7132019" w="5588909">
                  <a:moveTo>
                    <a:pt x="5588910" y="0"/>
                  </a:moveTo>
                  <a:lnTo>
                    <a:pt x="0" y="0"/>
                  </a:lnTo>
                  <a:lnTo>
                    <a:pt x="0" y="7132019"/>
                  </a:lnTo>
                  <a:lnTo>
                    <a:pt x="5588910" y="7132019"/>
                  </a:lnTo>
                  <a:lnTo>
                    <a:pt x="558891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true" flipV="false" rot="0">
              <a:off x="0" y="590509"/>
              <a:ext cx="2709362" cy="3942193"/>
            </a:xfrm>
            <a:custGeom>
              <a:avLst/>
              <a:gdLst/>
              <a:ahLst/>
              <a:cxnLst/>
              <a:rect r="r" b="b" t="t" l="l"/>
              <a:pathLst>
                <a:path h="3942193" w="2709362">
                  <a:moveTo>
                    <a:pt x="2709362" y="0"/>
                  </a:moveTo>
                  <a:lnTo>
                    <a:pt x="0" y="0"/>
                  </a:lnTo>
                  <a:lnTo>
                    <a:pt x="0" y="3942193"/>
                  </a:lnTo>
                  <a:lnTo>
                    <a:pt x="2709362" y="3942193"/>
                  </a:lnTo>
                  <a:lnTo>
                    <a:pt x="2709362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325273" y="1853412"/>
            <a:ext cx="3812930" cy="1649424"/>
            <a:chOff x="0" y="0"/>
            <a:chExt cx="5083907" cy="219923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187236" cy="2199232"/>
            </a:xfrm>
            <a:custGeom>
              <a:avLst/>
              <a:gdLst/>
              <a:ahLst/>
              <a:cxnLst/>
              <a:rect r="r" b="b" t="t" l="l"/>
              <a:pathLst>
                <a:path h="2199232" w="2187236">
                  <a:moveTo>
                    <a:pt x="0" y="0"/>
                  </a:moveTo>
                  <a:lnTo>
                    <a:pt x="2187236" y="0"/>
                  </a:lnTo>
                  <a:lnTo>
                    <a:pt x="2187236" y="2199232"/>
                  </a:lnTo>
                  <a:lnTo>
                    <a:pt x="0" y="21992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448335" y="0"/>
              <a:ext cx="2187236" cy="2199232"/>
            </a:xfrm>
            <a:custGeom>
              <a:avLst/>
              <a:gdLst/>
              <a:ahLst/>
              <a:cxnLst/>
              <a:rect r="r" b="b" t="t" l="l"/>
              <a:pathLst>
                <a:path h="2199232" w="2187236">
                  <a:moveTo>
                    <a:pt x="0" y="0"/>
                  </a:moveTo>
                  <a:lnTo>
                    <a:pt x="2187237" y="0"/>
                  </a:lnTo>
                  <a:lnTo>
                    <a:pt x="2187237" y="2199232"/>
                  </a:lnTo>
                  <a:lnTo>
                    <a:pt x="0" y="21992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2896671" y="0"/>
              <a:ext cx="2187236" cy="2199232"/>
            </a:xfrm>
            <a:custGeom>
              <a:avLst/>
              <a:gdLst/>
              <a:ahLst/>
              <a:cxnLst/>
              <a:rect r="r" b="b" t="t" l="l"/>
              <a:pathLst>
                <a:path h="2199232" w="2187236">
                  <a:moveTo>
                    <a:pt x="0" y="0"/>
                  </a:moveTo>
                  <a:lnTo>
                    <a:pt x="2187236" y="0"/>
                  </a:lnTo>
                  <a:lnTo>
                    <a:pt x="2187236" y="2199232"/>
                  </a:lnTo>
                  <a:lnTo>
                    <a:pt x="0" y="21992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820567" y="803819"/>
            <a:ext cx="477721" cy="449762"/>
            <a:chOff x="0" y="0"/>
            <a:chExt cx="562902" cy="52995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62902" cy="529957"/>
            </a:xfrm>
            <a:custGeom>
              <a:avLst/>
              <a:gdLst/>
              <a:ahLst/>
              <a:cxnLst/>
              <a:rect r="r" b="b" t="t" l="l"/>
              <a:pathLst>
                <a:path h="529957" w="562902">
                  <a:moveTo>
                    <a:pt x="359702" y="0"/>
                  </a:moveTo>
                  <a:cubicBezTo>
                    <a:pt x="470192" y="6350"/>
                    <a:pt x="557822" y="93980"/>
                    <a:pt x="562902" y="203200"/>
                  </a:cubicBezTo>
                  <a:lnTo>
                    <a:pt x="562902" y="230878"/>
                  </a:lnTo>
                  <a:cubicBezTo>
                    <a:pt x="557822" y="338187"/>
                    <a:pt x="470192" y="425817"/>
                    <a:pt x="362242" y="425817"/>
                  </a:cubicBezTo>
                  <a:lnTo>
                    <a:pt x="274320" y="425817"/>
                  </a:lnTo>
                  <a:cubicBezTo>
                    <a:pt x="245110" y="460107"/>
                    <a:pt x="213360" y="490587"/>
                    <a:pt x="176530" y="515987"/>
                  </a:cubicBezTo>
                  <a:lnTo>
                    <a:pt x="152400" y="529957"/>
                  </a:lnTo>
                  <a:cubicBezTo>
                    <a:pt x="139700" y="529957"/>
                    <a:pt x="137160" y="522337"/>
                    <a:pt x="140970" y="509637"/>
                  </a:cubicBezTo>
                  <a:cubicBezTo>
                    <a:pt x="149860" y="481697"/>
                    <a:pt x="148590" y="452487"/>
                    <a:pt x="138430" y="425817"/>
                  </a:cubicBezTo>
                  <a:lnTo>
                    <a:pt x="134620" y="414387"/>
                  </a:lnTo>
                  <a:cubicBezTo>
                    <a:pt x="57150" y="388987"/>
                    <a:pt x="1270" y="315327"/>
                    <a:pt x="0" y="230878"/>
                  </a:cubicBezTo>
                  <a:lnTo>
                    <a:pt x="0" y="201930"/>
                  </a:lnTo>
                  <a:cubicBezTo>
                    <a:pt x="0" y="93980"/>
                    <a:pt x="88900" y="6350"/>
                    <a:pt x="203200" y="0"/>
                  </a:cubicBezTo>
                  <a:lnTo>
                    <a:pt x="36224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107950" y="19050"/>
              <a:ext cx="347002" cy="396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5462066" y="1853412"/>
            <a:ext cx="570038" cy="570038"/>
          </a:xfrm>
          <a:custGeom>
            <a:avLst/>
            <a:gdLst/>
            <a:ahLst/>
            <a:cxnLst/>
            <a:rect r="r" b="b" t="t" l="l"/>
            <a:pathLst>
              <a:path h="570038" w="570038">
                <a:moveTo>
                  <a:pt x="0" y="0"/>
                </a:moveTo>
                <a:lnTo>
                  <a:pt x="570038" y="0"/>
                </a:lnTo>
                <a:lnTo>
                  <a:pt x="570038" y="570038"/>
                </a:lnTo>
                <a:lnTo>
                  <a:pt x="0" y="57003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18" id="18"/>
          <p:cNvGraphicFramePr>
            <a:graphicFrameLocks noGrp="true"/>
          </p:cNvGraphicFramePr>
          <p:nvPr/>
        </p:nvGraphicFramePr>
        <p:xfrm>
          <a:off x="5747085" y="2623702"/>
          <a:ext cx="11772900" cy="6791173"/>
        </p:xfrm>
        <a:graphic>
          <a:graphicData uri="http://schemas.openxmlformats.org/drawingml/2006/table">
            <a:tbl>
              <a:tblPr/>
              <a:tblGrid>
                <a:gridCol w="2667714"/>
                <a:gridCol w="9105186"/>
              </a:tblGrid>
              <a:tr h="169543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84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Real-Time Response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This is the most critical quality attribute. Messages must be delivered and displayed on all connected clients with minimal perceived latency, targeting sub-200ms response times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9007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Availability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The server should maintain persistent client connections, minimizing downtime and reducing the likelihood of dropped or interrupted communication sessions.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6900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Modifiability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The architecture should support future extensions, such as private messaging or multiple chat rooms, without requiring major changes to the core message-handling and broadcasting logic.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3665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Reliability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centralized monolithic architecture simplifies connection management and improves overall system reliability.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9" id="19"/>
          <p:cNvSpPr txBox="true"/>
          <p:nvPr/>
        </p:nvSpPr>
        <p:spPr>
          <a:xfrm rot="0">
            <a:off x="4357278" y="563245"/>
            <a:ext cx="13488107" cy="997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69"/>
              </a:lnSpc>
            </a:pPr>
            <a:r>
              <a:rPr lang="en-US" sz="6999" b="true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 Requirement &amp; Goals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74973" y="9813283"/>
            <a:ext cx="1196029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09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708356" y="9779046"/>
            <a:ext cx="4871287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PHENIKAA SCHOOL OF COMPUTING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518216" y="889388"/>
            <a:ext cx="2124693" cy="29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9"/>
              </a:lnSpc>
            </a:pPr>
            <a:r>
              <a:rPr lang="en-US" sz="207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LockMess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213142" y="1781896"/>
            <a:ext cx="12865762" cy="753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7"/>
              </a:lnSpc>
            </a:pPr>
            <a:r>
              <a:rPr lang="en-US" sz="2799" b="true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Key Quality Attributes (Architectural Goals – Non-Functional Requirements)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F4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70336" y="9503317"/>
            <a:ext cx="19527875" cy="3086100"/>
            <a:chOff x="0" y="0"/>
            <a:chExt cx="514314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43144" cy="812800"/>
            </a:xfrm>
            <a:custGeom>
              <a:avLst/>
              <a:gdLst/>
              <a:ahLst/>
              <a:cxnLst/>
              <a:rect r="r" b="b" t="t" l="l"/>
              <a:pathLst>
                <a:path h="812800" w="5143144">
                  <a:moveTo>
                    <a:pt x="0" y="0"/>
                  </a:moveTo>
                  <a:lnTo>
                    <a:pt x="5143144" y="0"/>
                  </a:lnTo>
                  <a:lnTo>
                    <a:pt x="514314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6456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5143144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50588" y="9759996"/>
            <a:ext cx="307586" cy="307586"/>
          </a:xfrm>
          <a:custGeom>
            <a:avLst/>
            <a:gdLst/>
            <a:ahLst/>
            <a:cxnLst/>
            <a:rect r="r" b="b" t="t" l="l"/>
            <a:pathLst>
              <a:path h="307586" w="307586">
                <a:moveTo>
                  <a:pt x="0" y="0"/>
                </a:moveTo>
                <a:lnTo>
                  <a:pt x="307586" y="0"/>
                </a:lnTo>
                <a:lnTo>
                  <a:pt x="307586" y="307586"/>
                </a:lnTo>
                <a:lnTo>
                  <a:pt x="0" y="3075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247320" y="-3455576"/>
            <a:ext cx="13145186" cy="11209259"/>
          </a:xfrm>
          <a:custGeom>
            <a:avLst/>
            <a:gdLst/>
            <a:ahLst/>
            <a:cxnLst/>
            <a:rect r="r" b="b" t="t" l="l"/>
            <a:pathLst>
              <a:path h="11209259" w="13145186">
                <a:moveTo>
                  <a:pt x="0" y="0"/>
                </a:moveTo>
                <a:lnTo>
                  <a:pt x="13145186" y="0"/>
                </a:lnTo>
                <a:lnTo>
                  <a:pt x="13145186" y="11209258"/>
                </a:lnTo>
                <a:lnTo>
                  <a:pt x="0" y="112092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325273" y="3653685"/>
            <a:ext cx="4304882" cy="5349014"/>
            <a:chOff x="0" y="0"/>
            <a:chExt cx="5739843" cy="7132019"/>
          </a:xfrm>
        </p:grpSpPr>
        <p:sp>
          <p:nvSpPr>
            <p:cNvPr name="Freeform 8" id="8"/>
            <p:cNvSpPr/>
            <p:nvPr/>
          </p:nvSpPr>
          <p:spPr>
            <a:xfrm flipH="true" flipV="false" rot="0">
              <a:off x="150933" y="0"/>
              <a:ext cx="5588909" cy="7132019"/>
            </a:xfrm>
            <a:custGeom>
              <a:avLst/>
              <a:gdLst/>
              <a:ahLst/>
              <a:cxnLst/>
              <a:rect r="r" b="b" t="t" l="l"/>
              <a:pathLst>
                <a:path h="7132019" w="5588909">
                  <a:moveTo>
                    <a:pt x="5588910" y="0"/>
                  </a:moveTo>
                  <a:lnTo>
                    <a:pt x="0" y="0"/>
                  </a:lnTo>
                  <a:lnTo>
                    <a:pt x="0" y="7132019"/>
                  </a:lnTo>
                  <a:lnTo>
                    <a:pt x="5588910" y="7132019"/>
                  </a:lnTo>
                  <a:lnTo>
                    <a:pt x="558891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true" flipV="false" rot="0">
              <a:off x="0" y="590509"/>
              <a:ext cx="2709362" cy="3942193"/>
            </a:xfrm>
            <a:custGeom>
              <a:avLst/>
              <a:gdLst/>
              <a:ahLst/>
              <a:cxnLst/>
              <a:rect r="r" b="b" t="t" l="l"/>
              <a:pathLst>
                <a:path h="3942193" w="2709362">
                  <a:moveTo>
                    <a:pt x="2709362" y="0"/>
                  </a:moveTo>
                  <a:lnTo>
                    <a:pt x="0" y="0"/>
                  </a:lnTo>
                  <a:lnTo>
                    <a:pt x="0" y="3942193"/>
                  </a:lnTo>
                  <a:lnTo>
                    <a:pt x="2709362" y="3942193"/>
                  </a:lnTo>
                  <a:lnTo>
                    <a:pt x="2709362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571249" y="1928437"/>
            <a:ext cx="3812930" cy="1649424"/>
            <a:chOff x="0" y="0"/>
            <a:chExt cx="5083907" cy="219923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187236" cy="2199232"/>
            </a:xfrm>
            <a:custGeom>
              <a:avLst/>
              <a:gdLst/>
              <a:ahLst/>
              <a:cxnLst/>
              <a:rect r="r" b="b" t="t" l="l"/>
              <a:pathLst>
                <a:path h="2199232" w="2187236">
                  <a:moveTo>
                    <a:pt x="0" y="0"/>
                  </a:moveTo>
                  <a:lnTo>
                    <a:pt x="2187236" y="0"/>
                  </a:lnTo>
                  <a:lnTo>
                    <a:pt x="2187236" y="2199232"/>
                  </a:lnTo>
                  <a:lnTo>
                    <a:pt x="0" y="21992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448335" y="0"/>
              <a:ext cx="2187236" cy="2199232"/>
            </a:xfrm>
            <a:custGeom>
              <a:avLst/>
              <a:gdLst/>
              <a:ahLst/>
              <a:cxnLst/>
              <a:rect r="r" b="b" t="t" l="l"/>
              <a:pathLst>
                <a:path h="2199232" w="2187236">
                  <a:moveTo>
                    <a:pt x="0" y="0"/>
                  </a:moveTo>
                  <a:lnTo>
                    <a:pt x="2187237" y="0"/>
                  </a:lnTo>
                  <a:lnTo>
                    <a:pt x="2187237" y="2199232"/>
                  </a:lnTo>
                  <a:lnTo>
                    <a:pt x="0" y="21992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2896671" y="0"/>
              <a:ext cx="2187236" cy="2199232"/>
            </a:xfrm>
            <a:custGeom>
              <a:avLst/>
              <a:gdLst/>
              <a:ahLst/>
              <a:cxnLst/>
              <a:rect r="r" b="b" t="t" l="l"/>
              <a:pathLst>
                <a:path h="2199232" w="2187236">
                  <a:moveTo>
                    <a:pt x="0" y="0"/>
                  </a:moveTo>
                  <a:lnTo>
                    <a:pt x="2187236" y="0"/>
                  </a:lnTo>
                  <a:lnTo>
                    <a:pt x="2187236" y="2199232"/>
                  </a:lnTo>
                  <a:lnTo>
                    <a:pt x="0" y="21992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820567" y="803819"/>
            <a:ext cx="477721" cy="449762"/>
            <a:chOff x="0" y="0"/>
            <a:chExt cx="562902" cy="52995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62902" cy="529957"/>
            </a:xfrm>
            <a:custGeom>
              <a:avLst/>
              <a:gdLst/>
              <a:ahLst/>
              <a:cxnLst/>
              <a:rect r="r" b="b" t="t" l="l"/>
              <a:pathLst>
                <a:path h="529957" w="562902">
                  <a:moveTo>
                    <a:pt x="359702" y="0"/>
                  </a:moveTo>
                  <a:cubicBezTo>
                    <a:pt x="470192" y="6350"/>
                    <a:pt x="557822" y="93980"/>
                    <a:pt x="562902" y="203200"/>
                  </a:cubicBezTo>
                  <a:lnTo>
                    <a:pt x="562902" y="230878"/>
                  </a:lnTo>
                  <a:cubicBezTo>
                    <a:pt x="557822" y="338187"/>
                    <a:pt x="470192" y="425817"/>
                    <a:pt x="362242" y="425817"/>
                  </a:cubicBezTo>
                  <a:lnTo>
                    <a:pt x="274320" y="425817"/>
                  </a:lnTo>
                  <a:cubicBezTo>
                    <a:pt x="245110" y="460107"/>
                    <a:pt x="213360" y="490587"/>
                    <a:pt x="176530" y="515987"/>
                  </a:cubicBezTo>
                  <a:lnTo>
                    <a:pt x="152400" y="529957"/>
                  </a:lnTo>
                  <a:cubicBezTo>
                    <a:pt x="139700" y="529957"/>
                    <a:pt x="137160" y="522337"/>
                    <a:pt x="140970" y="509637"/>
                  </a:cubicBezTo>
                  <a:cubicBezTo>
                    <a:pt x="149860" y="481697"/>
                    <a:pt x="148590" y="452487"/>
                    <a:pt x="138430" y="425817"/>
                  </a:cubicBezTo>
                  <a:lnTo>
                    <a:pt x="134620" y="414387"/>
                  </a:lnTo>
                  <a:cubicBezTo>
                    <a:pt x="57150" y="388987"/>
                    <a:pt x="1270" y="315327"/>
                    <a:pt x="0" y="230878"/>
                  </a:cubicBezTo>
                  <a:lnTo>
                    <a:pt x="0" y="201930"/>
                  </a:lnTo>
                  <a:cubicBezTo>
                    <a:pt x="0" y="93980"/>
                    <a:pt x="88900" y="6350"/>
                    <a:pt x="203200" y="0"/>
                  </a:cubicBezTo>
                  <a:lnTo>
                    <a:pt x="36224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107950" y="19050"/>
              <a:ext cx="347002" cy="396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5462066" y="1853412"/>
            <a:ext cx="570038" cy="570038"/>
          </a:xfrm>
          <a:custGeom>
            <a:avLst/>
            <a:gdLst/>
            <a:ahLst/>
            <a:cxnLst/>
            <a:rect r="r" b="b" t="t" l="l"/>
            <a:pathLst>
              <a:path h="570038" w="570038">
                <a:moveTo>
                  <a:pt x="0" y="0"/>
                </a:moveTo>
                <a:lnTo>
                  <a:pt x="570038" y="0"/>
                </a:lnTo>
                <a:lnTo>
                  <a:pt x="570038" y="570038"/>
                </a:lnTo>
                <a:lnTo>
                  <a:pt x="0" y="57003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18" id="18"/>
          <p:cNvGraphicFramePr>
            <a:graphicFrameLocks noGrp="true"/>
          </p:cNvGraphicFramePr>
          <p:nvPr/>
        </p:nvGraphicFramePr>
        <p:xfrm>
          <a:off x="5486400" y="2657475"/>
          <a:ext cx="11772900" cy="6600825"/>
        </p:xfrm>
        <a:graphic>
          <a:graphicData uri="http://schemas.openxmlformats.org/drawingml/2006/table">
            <a:tbl>
              <a:tblPr/>
              <a:tblGrid>
                <a:gridCol w="3195739"/>
                <a:gridCol w="8577161"/>
              </a:tblGrid>
              <a:tr h="102509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84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Quality Attribute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Requirement Statement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5857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b="true" sz="2400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Performance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The system must maintain persistent WebSocket connections for 10,000 concurrent users with message latency under 200ms.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5857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Availability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If a server instance fails, client connections must automatically failover to a healthy instance without any message loss.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5857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Modifiability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Integrating new features such as “Sticker Packs” must not disrupt or require downtime for the core “Text Chat” functionality.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9" id="19"/>
          <p:cNvSpPr txBox="true"/>
          <p:nvPr/>
        </p:nvSpPr>
        <p:spPr>
          <a:xfrm rot="0">
            <a:off x="4357278" y="563245"/>
            <a:ext cx="13488107" cy="997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69"/>
              </a:lnSpc>
            </a:pPr>
            <a:r>
              <a:rPr lang="en-US" sz="6999" b="true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 Requirement &amp; Goals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74973" y="9813283"/>
            <a:ext cx="1196029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10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708356" y="9779046"/>
            <a:ext cx="4871287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PHENIKAA SCHOOL OF COMPUTING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518216" y="889388"/>
            <a:ext cx="2124693" cy="29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9"/>
              </a:lnSpc>
            </a:pPr>
            <a:r>
              <a:rPr lang="en-US" sz="207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LockMess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236224" y="1947487"/>
            <a:ext cx="9241977" cy="400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7"/>
              </a:lnSpc>
            </a:pPr>
            <a:r>
              <a:rPr lang="en-US" sz="2799" b="true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Attribute Sensitivity Requirement (ASR) Scenario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F4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70336" y="9503317"/>
            <a:ext cx="19527875" cy="3086100"/>
            <a:chOff x="0" y="0"/>
            <a:chExt cx="514314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43144" cy="812800"/>
            </a:xfrm>
            <a:custGeom>
              <a:avLst/>
              <a:gdLst/>
              <a:ahLst/>
              <a:cxnLst/>
              <a:rect r="r" b="b" t="t" l="l"/>
              <a:pathLst>
                <a:path h="812800" w="5143144">
                  <a:moveTo>
                    <a:pt x="0" y="0"/>
                  </a:moveTo>
                  <a:lnTo>
                    <a:pt x="5143144" y="0"/>
                  </a:lnTo>
                  <a:lnTo>
                    <a:pt x="514314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6456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5143144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50588" y="9759996"/>
            <a:ext cx="307586" cy="307586"/>
          </a:xfrm>
          <a:custGeom>
            <a:avLst/>
            <a:gdLst/>
            <a:ahLst/>
            <a:cxnLst/>
            <a:rect r="r" b="b" t="t" l="l"/>
            <a:pathLst>
              <a:path h="307586" w="307586">
                <a:moveTo>
                  <a:pt x="0" y="0"/>
                </a:moveTo>
                <a:lnTo>
                  <a:pt x="307586" y="0"/>
                </a:lnTo>
                <a:lnTo>
                  <a:pt x="307586" y="307586"/>
                </a:lnTo>
                <a:lnTo>
                  <a:pt x="0" y="3075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247320" y="-3455576"/>
            <a:ext cx="13145186" cy="11209259"/>
          </a:xfrm>
          <a:custGeom>
            <a:avLst/>
            <a:gdLst/>
            <a:ahLst/>
            <a:cxnLst/>
            <a:rect r="r" b="b" t="t" l="l"/>
            <a:pathLst>
              <a:path h="11209259" w="13145186">
                <a:moveTo>
                  <a:pt x="0" y="0"/>
                </a:moveTo>
                <a:lnTo>
                  <a:pt x="13145186" y="0"/>
                </a:lnTo>
                <a:lnTo>
                  <a:pt x="13145186" y="11209258"/>
                </a:lnTo>
                <a:lnTo>
                  <a:pt x="0" y="112092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325273" y="4539664"/>
            <a:ext cx="3591847" cy="4463035"/>
            <a:chOff x="0" y="0"/>
            <a:chExt cx="4789129" cy="5950714"/>
          </a:xfrm>
        </p:grpSpPr>
        <p:sp>
          <p:nvSpPr>
            <p:cNvPr name="Freeform 8" id="8"/>
            <p:cNvSpPr/>
            <p:nvPr/>
          </p:nvSpPr>
          <p:spPr>
            <a:xfrm flipH="true" flipV="false" rot="0">
              <a:off x="125934" y="0"/>
              <a:ext cx="4663196" cy="5950714"/>
            </a:xfrm>
            <a:custGeom>
              <a:avLst/>
              <a:gdLst/>
              <a:ahLst/>
              <a:cxnLst/>
              <a:rect r="r" b="b" t="t" l="l"/>
              <a:pathLst>
                <a:path h="5950714" w="4663196">
                  <a:moveTo>
                    <a:pt x="4663195" y="0"/>
                  </a:moveTo>
                  <a:lnTo>
                    <a:pt x="0" y="0"/>
                  </a:lnTo>
                  <a:lnTo>
                    <a:pt x="0" y="5950714"/>
                  </a:lnTo>
                  <a:lnTo>
                    <a:pt x="4663195" y="5950714"/>
                  </a:lnTo>
                  <a:lnTo>
                    <a:pt x="4663195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true" flipV="false" rot="0">
              <a:off x="0" y="492701"/>
              <a:ext cx="2260599" cy="3289232"/>
            </a:xfrm>
            <a:custGeom>
              <a:avLst/>
              <a:gdLst/>
              <a:ahLst/>
              <a:cxnLst/>
              <a:rect r="r" b="b" t="t" l="l"/>
              <a:pathLst>
                <a:path h="3289232" w="2260599">
                  <a:moveTo>
                    <a:pt x="2260599" y="0"/>
                  </a:moveTo>
                  <a:lnTo>
                    <a:pt x="0" y="0"/>
                  </a:lnTo>
                  <a:lnTo>
                    <a:pt x="0" y="3289231"/>
                  </a:lnTo>
                  <a:lnTo>
                    <a:pt x="2260599" y="3289231"/>
                  </a:lnTo>
                  <a:lnTo>
                    <a:pt x="2260599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571249" y="1928437"/>
            <a:ext cx="3812930" cy="1649424"/>
            <a:chOff x="0" y="0"/>
            <a:chExt cx="5083907" cy="219923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187236" cy="2199232"/>
            </a:xfrm>
            <a:custGeom>
              <a:avLst/>
              <a:gdLst/>
              <a:ahLst/>
              <a:cxnLst/>
              <a:rect r="r" b="b" t="t" l="l"/>
              <a:pathLst>
                <a:path h="2199232" w="2187236">
                  <a:moveTo>
                    <a:pt x="0" y="0"/>
                  </a:moveTo>
                  <a:lnTo>
                    <a:pt x="2187236" y="0"/>
                  </a:lnTo>
                  <a:lnTo>
                    <a:pt x="2187236" y="2199232"/>
                  </a:lnTo>
                  <a:lnTo>
                    <a:pt x="0" y="21992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448335" y="0"/>
              <a:ext cx="2187236" cy="2199232"/>
            </a:xfrm>
            <a:custGeom>
              <a:avLst/>
              <a:gdLst/>
              <a:ahLst/>
              <a:cxnLst/>
              <a:rect r="r" b="b" t="t" l="l"/>
              <a:pathLst>
                <a:path h="2199232" w="2187236">
                  <a:moveTo>
                    <a:pt x="0" y="0"/>
                  </a:moveTo>
                  <a:lnTo>
                    <a:pt x="2187237" y="0"/>
                  </a:lnTo>
                  <a:lnTo>
                    <a:pt x="2187237" y="2199232"/>
                  </a:lnTo>
                  <a:lnTo>
                    <a:pt x="0" y="21992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2896671" y="0"/>
              <a:ext cx="2187236" cy="2199232"/>
            </a:xfrm>
            <a:custGeom>
              <a:avLst/>
              <a:gdLst/>
              <a:ahLst/>
              <a:cxnLst/>
              <a:rect r="r" b="b" t="t" l="l"/>
              <a:pathLst>
                <a:path h="2199232" w="2187236">
                  <a:moveTo>
                    <a:pt x="0" y="0"/>
                  </a:moveTo>
                  <a:lnTo>
                    <a:pt x="2187236" y="0"/>
                  </a:lnTo>
                  <a:lnTo>
                    <a:pt x="2187236" y="2199232"/>
                  </a:lnTo>
                  <a:lnTo>
                    <a:pt x="0" y="21992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820567" y="803819"/>
            <a:ext cx="477721" cy="449762"/>
            <a:chOff x="0" y="0"/>
            <a:chExt cx="562902" cy="52995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62902" cy="529957"/>
            </a:xfrm>
            <a:custGeom>
              <a:avLst/>
              <a:gdLst/>
              <a:ahLst/>
              <a:cxnLst/>
              <a:rect r="r" b="b" t="t" l="l"/>
              <a:pathLst>
                <a:path h="529957" w="562902">
                  <a:moveTo>
                    <a:pt x="359702" y="0"/>
                  </a:moveTo>
                  <a:cubicBezTo>
                    <a:pt x="470192" y="6350"/>
                    <a:pt x="557822" y="93980"/>
                    <a:pt x="562902" y="203200"/>
                  </a:cubicBezTo>
                  <a:lnTo>
                    <a:pt x="562902" y="230878"/>
                  </a:lnTo>
                  <a:cubicBezTo>
                    <a:pt x="557822" y="338187"/>
                    <a:pt x="470192" y="425817"/>
                    <a:pt x="362242" y="425817"/>
                  </a:cubicBezTo>
                  <a:lnTo>
                    <a:pt x="274320" y="425817"/>
                  </a:lnTo>
                  <a:cubicBezTo>
                    <a:pt x="245110" y="460107"/>
                    <a:pt x="213360" y="490587"/>
                    <a:pt x="176530" y="515987"/>
                  </a:cubicBezTo>
                  <a:lnTo>
                    <a:pt x="152400" y="529957"/>
                  </a:lnTo>
                  <a:cubicBezTo>
                    <a:pt x="139700" y="529957"/>
                    <a:pt x="137160" y="522337"/>
                    <a:pt x="140970" y="509637"/>
                  </a:cubicBezTo>
                  <a:cubicBezTo>
                    <a:pt x="149860" y="481697"/>
                    <a:pt x="148590" y="452487"/>
                    <a:pt x="138430" y="425817"/>
                  </a:cubicBezTo>
                  <a:lnTo>
                    <a:pt x="134620" y="414387"/>
                  </a:lnTo>
                  <a:cubicBezTo>
                    <a:pt x="57150" y="388987"/>
                    <a:pt x="1270" y="315327"/>
                    <a:pt x="0" y="230878"/>
                  </a:cubicBezTo>
                  <a:lnTo>
                    <a:pt x="0" y="201930"/>
                  </a:lnTo>
                  <a:cubicBezTo>
                    <a:pt x="0" y="93980"/>
                    <a:pt x="88900" y="6350"/>
                    <a:pt x="203200" y="0"/>
                  </a:cubicBezTo>
                  <a:lnTo>
                    <a:pt x="36224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107950" y="19050"/>
              <a:ext cx="347002" cy="396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4720438" y="1707121"/>
            <a:ext cx="570038" cy="570038"/>
          </a:xfrm>
          <a:custGeom>
            <a:avLst/>
            <a:gdLst/>
            <a:ahLst/>
            <a:cxnLst/>
            <a:rect r="r" b="b" t="t" l="l"/>
            <a:pathLst>
              <a:path h="570038" w="570038">
                <a:moveTo>
                  <a:pt x="0" y="0"/>
                </a:moveTo>
                <a:lnTo>
                  <a:pt x="570038" y="0"/>
                </a:lnTo>
                <a:lnTo>
                  <a:pt x="570038" y="570038"/>
                </a:lnTo>
                <a:lnTo>
                  <a:pt x="0" y="57003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18" id="18"/>
          <p:cNvGraphicFramePr>
            <a:graphicFrameLocks noGrp="true"/>
          </p:cNvGraphicFramePr>
          <p:nvPr/>
        </p:nvGraphicFramePr>
        <p:xfrm>
          <a:off x="4473066" y="2423450"/>
          <a:ext cx="13372319" cy="7019925"/>
        </p:xfrm>
        <a:graphic>
          <a:graphicData uri="http://schemas.openxmlformats.org/drawingml/2006/table">
            <a:tbl>
              <a:tblPr/>
              <a:tblGrid>
                <a:gridCol w="1968744"/>
                <a:gridCol w="1685226"/>
                <a:gridCol w="9718349"/>
              </a:tblGrid>
              <a:tr h="102473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84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Use case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Flow Description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84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Actor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5793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J</a:t>
                      </a:r>
                      <a:r>
                        <a:rPr lang="en-US" b="true" sz="2400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oin Chat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518160" indent="-259080" lvl="1">
                        <a:lnSpc>
                          <a:spcPts val="3359"/>
                        </a:lnSpc>
                        <a:buAutoNum type="arabicPeriod" startAt="1"/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Us</a:t>
                      </a: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er opens the application.</a:t>
                      </a:r>
                      <a:endParaRPr lang="en-US" sz="1100"/>
                    </a:p>
                    <a:p>
                      <a:pPr algn="l" marL="518160" indent="-259080" lvl="1">
                        <a:lnSpc>
                          <a:spcPts val="3359"/>
                        </a:lnSpc>
                        <a:buAutoNum type="arabicPeriod" startAt="1"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User enters a unique username.</a:t>
                      </a:r>
                    </a:p>
                    <a:p>
                      <a:pPr algn="l" marL="518160" indent="-259080" lvl="1">
                        <a:lnSpc>
                          <a:spcPts val="3359"/>
                        </a:lnSpc>
                        <a:buAutoNum type="arabicPeriod" startAt="1"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User establishes a WebSocket connection with the server.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3359"/>
                        </a:lnSpc>
                      </a:pPr>
                      <a:r>
                        <a:rPr lang="en-US" b="true" sz="2400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  User</a:t>
                      </a:r>
                    </a:p>
                    <a:p>
                      <a:pPr algn="ctr">
                        <a:lnSpc>
                          <a:spcPts val="3359"/>
                        </a:lnSpc>
                      </a:pPr>
                      <a:r>
                        <a:rPr lang="en-US" b="true" sz="2400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  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7932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Send</a:t>
                      </a:r>
                      <a:endParaRPr lang="en-US" sz="1100"/>
                    </a:p>
                    <a:p>
                      <a:pPr algn="ctr">
                        <a:lnSpc>
                          <a:spcPts val="3359"/>
                        </a:lnSpc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Mess</a:t>
                      </a: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age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518160" indent="-259080" lvl="1">
                        <a:lnSpc>
                          <a:spcPts val="3359"/>
                        </a:lnSpc>
                        <a:buAutoNum type="arabicPeriod" startAt="1"/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User types a message.</a:t>
                      </a:r>
                      <a:endParaRPr lang="en-US" sz="1100"/>
                    </a:p>
                    <a:p>
                      <a:pPr algn="l" marL="518160" indent="-259080" lvl="1">
                        <a:lnSpc>
                          <a:spcPts val="3359"/>
                        </a:lnSpc>
                        <a:buAutoNum type="arabicPeriod" startAt="1"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User presses Send.</a:t>
                      </a:r>
                    </a:p>
                    <a:p>
                      <a:pPr algn="l" marL="518160" indent="-259080" lvl="1">
                        <a:lnSpc>
                          <a:spcPts val="3359"/>
                        </a:lnSpc>
                        <a:buAutoNum type="arabicPeriod" startAt="1"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Client sends the message and username via the persistent WebSocket.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3359"/>
                        </a:lnSpc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  User</a:t>
                      </a:r>
                    </a:p>
                    <a:p>
                      <a:pPr algn="ctr">
                        <a:lnSpc>
                          <a:spcPts val="3359"/>
                        </a:lnSpc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  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5793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Receive</a:t>
                      </a:r>
                      <a:endParaRPr lang="en-US" sz="1100"/>
                    </a:p>
                    <a:p>
                      <a:pPr algn="ctr">
                        <a:lnSpc>
                          <a:spcPts val="3359"/>
                        </a:lnSpc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Message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518160" indent="-259080" lvl="1">
                        <a:lnSpc>
                          <a:spcPts val="3359"/>
                        </a:lnSpc>
                        <a:buAutoNum type="arabicPeriod" startAt="1"/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Server receives a message from User A</a:t>
                      </a:r>
                      <a:endParaRPr lang="en-US" sz="1100"/>
                    </a:p>
                    <a:p>
                      <a:pPr algn="l" marL="518160" indent="-259080" lvl="1">
                        <a:lnSpc>
                          <a:spcPts val="3359"/>
                        </a:lnSpc>
                        <a:buAutoNum type="arabicPeriod" startAt="1"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Server broadcasts the message to all User A’s socket.</a:t>
                      </a:r>
                    </a:p>
                    <a:p>
                      <a:pPr algn="l" marL="518160" indent="-259080" lvl="1">
                        <a:lnSpc>
                          <a:spcPts val="3359"/>
                        </a:lnSpc>
                        <a:buAutoNum type="arabicPeriod" startAt="1"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Client displays the new messageinstantly.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All user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9" id="19"/>
          <p:cNvSpPr txBox="true"/>
          <p:nvPr/>
        </p:nvSpPr>
        <p:spPr>
          <a:xfrm rot="0">
            <a:off x="4357278" y="563245"/>
            <a:ext cx="13488107" cy="997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69"/>
              </a:lnSpc>
            </a:pPr>
            <a:r>
              <a:rPr lang="en-US" sz="6999" b="true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 Requirement &amp; Goals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74973" y="9813283"/>
            <a:ext cx="1196029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11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708356" y="9779046"/>
            <a:ext cx="4871287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PHENIKAA SCHOOL OF COMPUTING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518216" y="889388"/>
            <a:ext cx="2124693" cy="29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9"/>
              </a:lnSpc>
            </a:pPr>
            <a:r>
              <a:rPr lang="en-US" sz="207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LockMess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5781678" y="1801196"/>
            <a:ext cx="9241977" cy="400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7"/>
              </a:lnSpc>
            </a:pPr>
            <a:r>
              <a:rPr lang="en-US" sz="2799" b="true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Use Case Modeling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F4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70336" y="9503317"/>
            <a:ext cx="19527875" cy="3086100"/>
            <a:chOff x="0" y="0"/>
            <a:chExt cx="514314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43144" cy="812800"/>
            </a:xfrm>
            <a:custGeom>
              <a:avLst/>
              <a:gdLst/>
              <a:ahLst/>
              <a:cxnLst/>
              <a:rect r="r" b="b" t="t" l="l"/>
              <a:pathLst>
                <a:path h="812800" w="5143144">
                  <a:moveTo>
                    <a:pt x="0" y="0"/>
                  </a:moveTo>
                  <a:lnTo>
                    <a:pt x="5143144" y="0"/>
                  </a:lnTo>
                  <a:lnTo>
                    <a:pt x="514314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6456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5143144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50588" y="9759996"/>
            <a:ext cx="307586" cy="307586"/>
          </a:xfrm>
          <a:custGeom>
            <a:avLst/>
            <a:gdLst/>
            <a:ahLst/>
            <a:cxnLst/>
            <a:rect r="r" b="b" t="t" l="l"/>
            <a:pathLst>
              <a:path h="307586" w="307586">
                <a:moveTo>
                  <a:pt x="0" y="0"/>
                </a:moveTo>
                <a:lnTo>
                  <a:pt x="307586" y="0"/>
                </a:lnTo>
                <a:lnTo>
                  <a:pt x="307586" y="307586"/>
                </a:lnTo>
                <a:lnTo>
                  <a:pt x="0" y="3075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136148" y="-4801065"/>
            <a:ext cx="13145186" cy="11209259"/>
          </a:xfrm>
          <a:custGeom>
            <a:avLst/>
            <a:gdLst/>
            <a:ahLst/>
            <a:cxnLst/>
            <a:rect r="r" b="b" t="t" l="l"/>
            <a:pathLst>
              <a:path h="11209259" w="13145186">
                <a:moveTo>
                  <a:pt x="0" y="0"/>
                </a:moveTo>
                <a:lnTo>
                  <a:pt x="13145186" y="0"/>
                </a:lnTo>
                <a:lnTo>
                  <a:pt x="13145186" y="11209259"/>
                </a:lnTo>
                <a:lnTo>
                  <a:pt x="0" y="112092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954249" y="-4887663"/>
            <a:ext cx="11364538" cy="8229600"/>
          </a:xfrm>
          <a:custGeom>
            <a:avLst/>
            <a:gdLst/>
            <a:ahLst/>
            <a:cxnLst/>
            <a:rect r="r" b="b" t="t" l="l"/>
            <a:pathLst>
              <a:path h="8229600" w="11364538">
                <a:moveTo>
                  <a:pt x="0" y="0"/>
                </a:moveTo>
                <a:lnTo>
                  <a:pt x="11364539" y="0"/>
                </a:lnTo>
                <a:lnTo>
                  <a:pt x="1136453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48000"/>
            </a:blip>
            <a:stretch>
              <a:fillRect l="0" t="-969" r="0" b="-969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3954249" y="3972109"/>
            <a:ext cx="4057609" cy="4842207"/>
            <a:chOff x="0" y="0"/>
            <a:chExt cx="5410145" cy="645627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00763" cy="5470773"/>
            </a:xfrm>
            <a:custGeom>
              <a:avLst/>
              <a:gdLst/>
              <a:ahLst/>
              <a:cxnLst/>
              <a:rect r="r" b="b" t="t" l="l"/>
              <a:pathLst>
                <a:path h="5470773" w="3600763">
                  <a:moveTo>
                    <a:pt x="0" y="0"/>
                  </a:moveTo>
                  <a:lnTo>
                    <a:pt x="3600763" y="0"/>
                  </a:lnTo>
                  <a:lnTo>
                    <a:pt x="3600763" y="5470773"/>
                  </a:lnTo>
                  <a:lnTo>
                    <a:pt x="0" y="54707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908856" y="2183888"/>
              <a:ext cx="2501289" cy="4272389"/>
            </a:xfrm>
            <a:custGeom>
              <a:avLst/>
              <a:gdLst/>
              <a:ahLst/>
              <a:cxnLst/>
              <a:rect r="r" b="b" t="t" l="l"/>
              <a:pathLst>
                <a:path h="4272389" w="2501289">
                  <a:moveTo>
                    <a:pt x="0" y="0"/>
                  </a:moveTo>
                  <a:lnTo>
                    <a:pt x="2501289" y="0"/>
                  </a:lnTo>
                  <a:lnTo>
                    <a:pt x="2501289" y="4272388"/>
                  </a:lnTo>
                  <a:lnTo>
                    <a:pt x="0" y="42723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5058071" y="1798887"/>
            <a:ext cx="3086100" cy="308610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68CD1">
                    <a:alpha val="100000"/>
                  </a:srgbClr>
                </a:gs>
                <a:gs pos="100000">
                  <a:srgbClr val="F9F7FF">
                    <a:alpha val="55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5527007" y="2512775"/>
            <a:ext cx="8223871" cy="6301541"/>
          </a:xfrm>
          <a:custGeom>
            <a:avLst/>
            <a:gdLst/>
            <a:ahLst/>
            <a:cxnLst/>
            <a:rect r="r" b="b" t="t" l="l"/>
            <a:pathLst>
              <a:path h="6301541" w="8223871">
                <a:moveTo>
                  <a:pt x="0" y="0"/>
                </a:moveTo>
                <a:lnTo>
                  <a:pt x="8223871" y="0"/>
                </a:lnTo>
                <a:lnTo>
                  <a:pt x="8223871" y="6301541"/>
                </a:lnTo>
                <a:lnTo>
                  <a:pt x="0" y="630154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174973" y="9813283"/>
            <a:ext cx="1196029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12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37476" y="841664"/>
            <a:ext cx="13413048" cy="5966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3"/>
              </a:lnSpc>
            </a:pPr>
            <a:r>
              <a:rPr lang="en-US" sz="4201" b="true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Architectural Design &amp; Implementation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708356" y="9779046"/>
            <a:ext cx="4871287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PHENIKAA SCHOOL OF COMPUTING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396064" y="1983477"/>
            <a:ext cx="4930918" cy="7274823"/>
            <a:chOff x="0" y="0"/>
            <a:chExt cx="6574557" cy="9699764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-28575"/>
              <a:ext cx="6574557" cy="19894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399" b="true">
                  <a:solidFill>
                    <a:srgbClr val="368CD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Scope: </a:t>
              </a:r>
              <a:r>
                <a:rPr lang="en-US" sz="2399">
                  <a:solidFill>
                    <a:srgbClr val="368CD1"/>
                  </a:solidFill>
                  <a:latin typeface="Poppins"/>
                  <a:ea typeface="Poppins"/>
                  <a:cs typeface="Poppins"/>
                  <a:sym typeface="Poppins"/>
                </a:rPr>
                <a:t>Visualizes the boundaries of the Lockmess messaging system and its external actors.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2374285"/>
              <a:ext cx="6574557" cy="26050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95"/>
                </a:lnSpc>
              </a:pPr>
              <a:r>
                <a:rPr lang="en-US" sz="2399" b="true">
                  <a:solidFill>
                    <a:srgbClr val="368CD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User Interaction: </a:t>
              </a:r>
              <a:r>
                <a:rPr lang="en-US" sz="2399">
                  <a:solidFill>
                    <a:srgbClr val="368CD1"/>
                  </a:solidFill>
                  <a:latin typeface="Poppins"/>
                  <a:ea typeface="Poppins"/>
                  <a:cs typeface="Poppins"/>
                  <a:sym typeface="Poppins"/>
                </a:rPr>
                <a:t>Users interact with the mobile application to join communities, manage profiles, and communicate in real-time.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5291268"/>
              <a:ext cx="6574557" cy="20457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23"/>
                </a:lnSpc>
              </a:pPr>
              <a:r>
                <a:rPr lang="en-US" sz="2399" b="true">
                  <a:solidFill>
                    <a:srgbClr val="368CD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External System: </a:t>
              </a:r>
              <a:r>
                <a:rPr lang="en-US" sz="2399">
                  <a:solidFill>
                    <a:srgbClr val="368CD1"/>
                  </a:solidFill>
                  <a:latin typeface="Poppins"/>
                  <a:ea typeface="Poppins"/>
                  <a:cs typeface="Poppins"/>
                  <a:sym typeface="Poppins"/>
                </a:rPr>
                <a:t>The system relies on the Supabase Platform as the core infrastructure provider for backend services.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7654048"/>
              <a:ext cx="6574557" cy="20457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23"/>
                </a:lnSpc>
              </a:pPr>
              <a:r>
                <a:rPr lang="en-US" sz="2399" b="true">
                  <a:solidFill>
                    <a:srgbClr val="368CD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Purpose:</a:t>
              </a:r>
              <a:r>
                <a:rPr lang="en-US" sz="2399">
                  <a:solidFill>
                    <a:srgbClr val="368CD1"/>
                  </a:solidFill>
                  <a:latin typeface="Poppins"/>
                  <a:ea typeface="Poppins"/>
                  <a:cs typeface="Poppins"/>
                  <a:sym typeface="Poppins"/>
                </a:rPr>
                <a:t> Defines high-level data flow and establishes how the system serves its users through external dependencies.</a:t>
              </a: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4768310" y="1658240"/>
            <a:ext cx="8751380" cy="34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24"/>
              </a:lnSpc>
            </a:pPr>
            <a:r>
              <a:rPr lang="en-US" b="true" sz="2400">
                <a:solidFill>
                  <a:srgbClr val="399DC1"/>
                </a:solidFill>
                <a:latin typeface="Poppins Bold"/>
                <a:ea typeface="Poppins Bold"/>
                <a:cs typeface="Poppins Bold"/>
                <a:sym typeface="Poppins Bold"/>
              </a:rPr>
              <a:t>C1 &amp; C2: High-Level System Context And Container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560251" y="353803"/>
            <a:ext cx="477721" cy="449762"/>
            <a:chOff x="0" y="0"/>
            <a:chExt cx="562902" cy="529957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562902" cy="529957"/>
            </a:xfrm>
            <a:custGeom>
              <a:avLst/>
              <a:gdLst/>
              <a:ahLst/>
              <a:cxnLst/>
              <a:rect r="r" b="b" t="t" l="l"/>
              <a:pathLst>
                <a:path h="529957" w="562902">
                  <a:moveTo>
                    <a:pt x="359702" y="0"/>
                  </a:moveTo>
                  <a:cubicBezTo>
                    <a:pt x="470192" y="6350"/>
                    <a:pt x="557822" y="93980"/>
                    <a:pt x="562902" y="203200"/>
                  </a:cubicBezTo>
                  <a:lnTo>
                    <a:pt x="562902" y="230878"/>
                  </a:lnTo>
                  <a:cubicBezTo>
                    <a:pt x="557822" y="338187"/>
                    <a:pt x="470192" y="425817"/>
                    <a:pt x="362242" y="425817"/>
                  </a:cubicBezTo>
                  <a:lnTo>
                    <a:pt x="274320" y="425817"/>
                  </a:lnTo>
                  <a:cubicBezTo>
                    <a:pt x="245110" y="460107"/>
                    <a:pt x="213360" y="490587"/>
                    <a:pt x="176530" y="515987"/>
                  </a:cubicBezTo>
                  <a:lnTo>
                    <a:pt x="152400" y="529957"/>
                  </a:lnTo>
                  <a:cubicBezTo>
                    <a:pt x="139700" y="529957"/>
                    <a:pt x="137160" y="522337"/>
                    <a:pt x="140970" y="509637"/>
                  </a:cubicBezTo>
                  <a:cubicBezTo>
                    <a:pt x="149860" y="481697"/>
                    <a:pt x="148590" y="452487"/>
                    <a:pt x="138430" y="425817"/>
                  </a:cubicBezTo>
                  <a:lnTo>
                    <a:pt x="134620" y="414387"/>
                  </a:lnTo>
                  <a:cubicBezTo>
                    <a:pt x="57150" y="388987"/>
                    <a:pt x="1270" y="315327"/>
                    <a:pt x="0" y="230878"/>
                  </a:cubicBezTo>
                  <a:lnTo>
                    <a:pt x="0" y="201930"/>
                  </a:lnTo>
                  <a:cubicBezTo>
                    <a:pt x="0" y="93980"/>
                    <a:pt x="88900" y="6350"/>
                    <a:pt x="203200" y="0"/>
                  </a:cubicBezTo>
                  <a:lnTo>
                    <a:pt x="36224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6" id="26"/>
            <p:cNvSpPr txBox="true"/>
            <p:nvPr/>
          </p:nvSpPr>
          <p:spPr>
            <a:xfrm>
              <a:off x="107950" y="19050"/>
              <a:ext cx="347002" cy="396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257900" y="439371"/>
            <a:ext cx="2124693" cy="29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9"/>
              </a:lnSpc>
            </a:pPr>
            <a:r>
              <a:rPr lang="en-US" sz="207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LockMess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F4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70336" y="9503317"/>
            <a:ext cx="19527875" cy="3086100"/>
            <a:chOff x="0" y="0"/>
            <a:chExt cx="514314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43144" cy="812800"/>
            </a:xfrm>
            <a:custGeom>
              <a:avLst/>
              <a:gdLst/>
              <a:ahLst/>
              <a:cxnLst/>
              <a:rect r="r" b="b" t="t" l="l"/>
              <a:pathLst>
                <a:path h="812800" w="5143144">
                  <a:moveTo>
                    <a:pt x="0" y="0"/>
                  </a:moveTo>
                  <a:lnTo>
                    <a:pt x="5143144" y="0"/>
                  </a:lnTo>
                  <a:lnTo>
                    <a:pt x="514314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6456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5143144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50588" y="9759996"/>
            <a:ext cx="307586" cy="307586"/>
          </a:xfrm>
          <a:custGeom>
            <a:avLst/>
            <a:gdLst/>
            <a:ahLst/>
            <a:cxnLst/>
            <a:rect r="r" b="b" t="t" l="l"/>
            <a:pathLst>
              <a:path h="307586" w="307586">
                <a:moveTo>
                  <a:pt x="0" y="0"/>
                </a:moveTo>
                <a:lnTo>
                  <a:pt x="307586" y="0"/>
                </a:lnTo>
                <a:lnTo>
                  <a:pt x="307586" y="307586"/>
                </a:lnTo>
                <a:lnTo>
                  <a:pt x="0" y="3075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136148" y="-4801065"/>
            <a:ext cx="13145186" cy="11209259"/>
          </a:xfrm>
          <a:custGeom>
            <a:avLst/>
            <a:gdLst/>
            <a:ahLst/>
            <a:cxnLst/>
            <a:rect r="r" b="b" t="t" l="l"/>
            <a:pathLst>
              <a:path h="11209259" w="13145186">
                <a:moveTo>
                  <a:pt x="0" y="0"/>
                </a:moveTo>
                <a:lnTo>
                  <a:pt x="13145186" y="0"/>
                </a:lnTo>
                <a:lnTo>
                  <a:pt x="13145186" y="11209259"/>
                </a:lnTo>
                <a:lnTo>
                  <a:pt x="0" y="112092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954249" y="-4887663"/>
            <a:ext cx="11364538" cy="8229600"/>
          </a:xfrm>
          <a:custGeom>
            <a:avLst/>
            <a:gdLst/>
            <a:ahLst/>
            <a:cxnLst/>
            <a:rect r="r" b="b" t="t" l="l"/>
            <a:pathLst>
              <a:path h="8229600" w="11364538">
                <a:moveTo>
                  <a:pt x="0" y="0"/>
                </a:moveTo>
                <a:lnTo>
                  <a:pt x="11364539" y="0"/>
                </a:lnTo>
                <a:lnTo>
                  <a:pt x="1136453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48000"/>
            </a:blip>
            <a:stretch>
              <a:fillRect l="0" t="-969" r="0" b="-969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6119060" y="1798887"/>
            <a:ext cx="3086100" cy="308610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68CD1">
                    <a:alpha val="100000"/>
                  </a:srgbClr>
                </a:gs>
                <a:gs pos="100000">
                  <a:srgbClr val="F9F7FF">
                    <a:alpha val="55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6750552" y="2898994"/>
            <a:ext cx="8247336" cy="5154585"/>
          </a:xfrm>
          <a:custGeom>
            <a:avLst/>
            <a:gdLst/>
            <a:ahLst/>
            <a:cxnLst/>
            <a:rect r="r" b="b" t="t" l="l"/>
            <a:pathLst>
              <a:path h="5154585" w="8247336">
                <a:moveTo>
                  <a:pt x="0" y="0"/>
                </a:moveTo>
                <a:lnTo>
                  <a:pt x="8247336" y="0"/>
                </a:lnTo>
                <a:lnTo>
                  <a:pt x="8247336" y="5154585"/>
                </a:lnTo>
                <a:lnTo>
                  <a:pt x="0" y="515458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174973" y="9813283"/>
            <a:ext cx="1196029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13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437476" y="749409"/>
            <a:ext cx="13413048" cy="5966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3"/>
              </a:lnSpc>
            </a:pPr>
            <a:r>
              <a:rPr lang="en-US" sz="4201" b="true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Architectural Design &amp; Implementation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708356" y="9779046"/>
            <a:ext cx="4871287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PHENIKAA SCHOOL OF COMPUTING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462327" y="2036284"/>
            <a:ext cx="6246030" cy="7222016"/>
            <a:chOff x="0" y="0"/>
            <a:chExt cx="8328040" cy="9629354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38100"/>
              <a:ext cx="8328040" cy="25577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2400" b="true">
                  <a:solidFill>
                    <a:srgbClr val="368CD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Feature-Based Modules: </a:t>
              </a:r>
              <a:r>
                <a:rPr lang="en-US" sz="2400">
                  <a:solidFill>
                    <a:srgbClr val="368CD1"/>
                  </a:solidFill>
                  <a:latin typeface="Poppins"/>
                  <a:ea typeface="Poppins"/>
                  <a:cs typeface="Poppins"/>
                  <a:sym typeface="Poppins"/>
                </a:rPr>
                <a:t>The application is structured into independent modules (Auth, Chat, Profile, Group, Friend, Recommendation) to ensure high modifiability.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2890730"/>
              <a:ext cx="8328040" cy="20843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96"/>
                </a:lnSpc>
              </a:pPr>
              <a:r>
                <a:rPr lang="en-US" sz="2400" b="true">
                  <a:solidFill>
                    <a:srgbClr val="368CD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Separation of Concerns: </a:t>
              </a:r>
              <a:r>
                <a:rPr lang="en-US" sz="2400">
                  <a:solidFill>
                    <a:srgbClr val="368CD1"/>
                  </a:solidFill>
                  <a:latin typeface="Poppins"/>
                  <a:ea typeface="Poppins"/>
                  <a:cs typeface="Poppins"/>
                  <a:sym typeface="Poppins"/>
                </a:rPr>
                <a:t>Prevents tight coupling, ensuring that updates to one feature do not inadvertently break others.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5254176"/>
              <a:ext cx="8328040" cy="20457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24"/>
                </a:lnSpc>
              </a:pPr>
              <a:r>
                <a:rPr lang="en-US" sz="2400" b="true">
                  <a:solidFill>
                    <a:srgbClr val="368CD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Network Client Component: </a:t>
              </a:r>
              <a:r>
                <a:rPr lang="en-US" sz="2400">
                  <a:solidFill>
                    <a:srgbClr val="368CD1"/>
                  </a:solidFill>
                  <a:latin typeface="Poppins"/>
                  <a:ea typeface="Poppins"/>
                  <a:cs typeface="Poppins"/>
                  <a:sym typeface="Poppins"/>
                </a:rPr>
                <a:t>A centralized shared component that initializes and manages the Supabase SDK client for all feature modules.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7583638"/>
              <a:ext cx="8328040" cy="20457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24"/>
                </a:lnSpc>
              </a:pPr>
              <a:r>
                <a:rPr lang="en-US" sz="2400" b="true">
                  <a:solidFill>
                    <a:srgbClr val="368CD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Data Flow: </a:t>
              </a:r>
              <a:r>
                <a:rPr lang="en-US" sz="2400">
                  <a:solidFill>
                    <a:srgbClr val="368CD1"/>
                  </a:solidFill>
                  <a:latin typeface="Poppins"/>
                  <a:ea typeface="Poppins"/>
                  <a:cs typeface="Poppins"/>
                  <a:sym typeface="Poppins"/>
                </a:rPr>
                <a:t>Features communicate with the Supabase DB through this unified client to maintain connection consistency.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4768310" y="1528882"/>
            <a:ext cx="8751380" cy="34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24"/>
              </a:lnSpc>
            </a:pPr>
            <a:r>
              <a:rPr lang="en-US" b="true" sz="2400">
                <a:solidFill>
                  <a:srgbClr val="399DC1"/>
                </a:solidFill>
                <a:latin typeface="Poppins Bold"/>
                <a:ea typeface="Poppins Bold"/>
                <a:cs typeface="Poppins Bold"/>
                <a:sym typeface="Poppins Bold"/>
              </a:rPr>
              <a:t>C3: Modular Feature Decomposition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541201" y="353803"/>
            <a:ext cx="477721" cy="449762"/>
            <a:chOff x="0" y="0"/>
            <a:chExt cx="562902" cy="52995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562902" cy="529957"/>
            </a:xfrm>
            <a:custGeom>
              <a:avLst/>
              <a:gdLst/>
              <a:ahLst/>
              <a:cxnLst/>
              <a:rect r="r" b="b" t="t" l="l"/>
              <a:pathLst>
                <a:path h="529957" w="562902">
                  <a:moveTo>
                    <a:pt x="359702" y="0"/>
                  </a:moveTo>
                  <a:cubicBezTo>
                    <a:pt x="470192" y="6350"/>
                    <a:pt x="557822" y="93980"/>
                    <a:pt x="562902" y="203200"/>
                  </a:cubicBezTo>
                  <a:lnTo>
                    <a:pt x="562902" y="230878"/>
                  </a:lnTo>
                  <a:cubicBezTo>
                    <a:pt x="557822" y="338187"/>
                    <a:pt x="470192" y="425817"/>
                    <a:pt x="362242" y="425817"/>
                  </a:cubicBezTo>
                  <a:lnTo>
                    <a:pt x="274320" y="425817"/>
                  </a:lnTo>
                  <a:cubicBezTo>
                    <a:pt x="245110" y="460107"/>
                    <a:pt x="213360" y="490587"/>
                    <a:pt x="176530" y="515987"/>
                  </a:cubicBezTo>
                  <a:lnTo>
                    <a:pt x="152400" y="529957"/>
                  </a:lnTo>
                  <a:cubicBezTo>
                    <a:pt x="139700" y="529957"/>
                    <a:pt x="137160" y="522337"/>
                    <a:pt x="140970" y="509637"/>
                  </a:cubicBezTo>
                  <a:cubicBezTo>
                    <a:pt x="149860" y="481697"/>
                    <a:pt x="148590" y="452487"/>
                    <a:pt x="138430" y="425817"/>
                  </a:cubicBezTo>
                  <a:lnTo>
                    <a:pt x="134620" y="414387"/>
                  </a:lnTo>
                  <a:cubicBezTo>
                    <a:pt x="57150" y="388987"/>
                    <a:pt x="1270" y="315327"/>
                    <a:pt x="0" y="230878"/>
                  </a:cubicBezTo>
                  <a:lnTo>
                    <a:pt x="0" y="201930"/>
                  </a:lnTo>
                  <a:cubicBezTo>
                    <a:pt x="0" y="93980"/>
                    <a:pt x="88900" y="6350"/>
                    <a:pt x="203200" y="0"/>
                  </a:cubicBezTo>
                  <a:lnTo>
                    <a:pt x="36224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107950" y="19050"/>
              <a:ext cx="347002" cy="396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238850" y="439371"/>
            <a:ext cx="2124693" cy="29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9"/>
              </a:lnSpc>
            </a:pPr>
            <a:r>
              <a:rPr lang="en-US" sz="207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LockMess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5126253" y="4593695"/>
            <a:ext cx="2909529" cy="3472129"/>
            <a:chOff x="0" y="0"/>
            <a:chExt cx="3879371" cy="4629505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581945" cy="3922845"/>
            </a:xfrm>
            <a:custGeom>
              <a:avLst/>
              <a:gdLst/>
              <a:ahLst/>
              <a:cxnLst/>
              <a:rect r="r" b="b" t="t" l="l"/>
              <a:pathLst>
                <a:path h="3922845" w="2581945">
                  <a:moveTo>
                    <a:pt x="0" y="0"/>
                  </a:moveTo>
                  <a:lnTo>
                    <a:pt x="2581945" y="0"/>
                  </a:lnTo>
                  <a:lnTo>
                    <a:pt x="2581945" y="3922845"/>
                  </a:lnTo>
                  <a:lnTo>
                    <a:pt x="0" y="39228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2085809" y="1565968"/>
              <a:ext cx="1793562" cy="3063538"/>
            </a:xfrm>
            <a:custGeom>
              <a:avLst/>
              <a:gdLst/>
              <a:ahLst/>
              <a:cxnLst/>
              <a:rect r="r" b="b" t="t" l="l"/>
              <a:pathLst>
                <a:path h="3063538" w="1793562">
                  <a:moveTo>
                    <a:pt x="0" y="0"/>
                  </a:moveTo>
                  <a:lnTo>
                    <a:pt x="1793562" y="0"/>
                  </a:lnTo>
                  <a:lnTo>
                    <a:pt x="1793562" y="3063537"/>
                  </a:lnTo>
                  <a:lnTo>
                    <a:pt x="0" y="30635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F4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70336" y="9503317"/>
            <a:ext cx="19527875" cy="3086100"/>
            <a:chOff x="0" y="0"/>
            <a:chExt cx="514314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43144" cy="812800"/>
            </a:xfrm>
            <a:custGeom>
              <a:avLst/>
              <a:gdLst/>
              <a:ahLst/>
              <a:cxnLst/>
              <a:rect r="r" b="b" t="t" l="l"/>
              <a:pathLst>
                <a:path h="812800" w="5143144">
                  <a:moveTo>
                    <a:pt x="0" y="0"/>
                  </a:moveTo>
                  <a:lnTo>
                    <a:pt x="5143144" y="0"/>
                  </a:lnTo>
                  <a:lnTo>
                    <a:pt x="514314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6456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5143144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50588" y="9759996"/>
            <a:ext cx="307586" cy="307586"/>
          </a:xfrm>
          <a:custGeom>
            <a:avLst/>
            <a:gdLst/>
            <a:ahLst/>
            <a:cxnLst/>
            <a:rect r="r" b="b" t="t" l="l"/>
            <a:pathLst>
              <a:path h="307586" w="307586">
                <a:moveTo>
                  <a:pt x="0" y="0"/>
                </a:moveTo>
                <a:lnTo>
                  <a:pt x="307586" y="0"/>
                </a:lnTo>
                <a:lnTo>
                  <a:pt x="307586" y="307586"/>
                </a:lnTo>
                <a:lnTo>
                  <a:pt x="0" y="3075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136148" y="-4801065"/>
            <a:ext cx="13145186" cy="11209259"/>
          </a:xfrm>
          <a:custGeom>
            <a:avLst/>
            <a:gdLst/>
            <a:ahLst/>
            <a:cxnLst/>
            <a:rect r="r" b="b" t="t" l="l"/>
            <a:pathLst>
              <a:path h="11209259" w="13145186">
                <a:moveTo>
                  <a:pt x="0" y="0"/>
                </a:moveTo>
                <a:lnTo>
                  <a:pt x="13145186" y="0"/>
                </a:lnTo>
                <a:lnTo>
                  <a:pt x="13145186" y="11209259"/>
                </a:lnTo>
                <a:lnTo>
                  <a:pt x="0" y="112092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954249" y="-4887663"/>
            <a:ext cx="11364538" cy="8229600"/>
          </a:xfrm>
          <a:custGeom>
            <a:avLst/>
            <a:gdLst/>
            <a:ahLst/>
            <a:cxnLst/>
            <a:rect r="r" b="b" t="t" l="l"/>
            <a:pathLst>
              <a:path h="8229600" w="11364538">
                <a:moveTo>
                  <a:pt x="0" y="0"/>
                </a:moveTo>
                <a:lnTo>
                  <a:pt x="11364539" y="0"/>
                </a:lnTo>
                <a:lnTo>
                  <a:pt x="1136453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48000"/>
            </a:blip>
            <a:stretch>
              <a:fillRect l="0" t="-969" r="0" b="-969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6119060" y="1798887"/>
            <a:ext cx="3086100" cy="308610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68CD1">
                    <a:alpha val="100000"/>
                  </a:srgbClr>
                </a:gs>
                <a:gs pos="100000">
                  <a:srgbClr val="F9F7FF">
                    <a:alpha val="55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6312476" y="2157811"/>
            <a:ext cx="8510339" cy="6829547"/>
          </a:xfrm>
          <a:custGeom>
            <a:avLst/>
            <a:gdLst/>
            <a:ahLst/>
            <a:cxnLst/>
            <a:rect r="r" b="b" t="t" l="l"/>
            <a:pathLst>
              <a:path h="6829547" w="8510339">
                <a:moveTo>
                  <a:pt x="0" y="0"/>
                </a:moveTo>
                <a:lnTo>
                  <a:pt x="8510339" y="0"/>
                </a:lnTo>
                <a:lnTo>
                  <a:pt x="8510339" y="6829547"/>
                </a:lnTo>
                <a:lnTo>
                  <a:pt x="0" y="682954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174973" y="9813283"/>
            <a:ext cx="1196029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14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371003" y="749409"/>
            <a:ext cx="13413048" cy="5966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3"/>
              </a:lnSpc>
            </a:pPr>
            <a:r>
              <a:rPr lang="en-US" sz="4201" b="true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Architectural Design &amp; Implementation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708356" y="9779046"/>
            <a:ext cx="4871287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PHENIKAA SCHOOL OF COMPUTING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477906" y="2117698"/>
            <a:ext cx="5771275" cy="6909772"/>
            <a:chOff x="0" y="0"/>
            <a:chExt cx="7695033" cy="9213030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38100"/>
              <a:ext cx="7695033" cy="20497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2400" b="true">
                  <a:solidFill>
                    <a:srgbClr val="368CD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Architectural Pattern: </a:t>
              </a:r>
              <a:r>
                <a:rPr lang="en-US" sz="2400">
                  <a:solidFill>
                    <a:srgbClr val="368CD1"/>
                  </a:solidFill>
                  <a:latin typeface="Poppins"/>
                  <a:ea typeface="Poppins"/>
                  <a:cs typeface="Poppins"/>
                  <a:sym typeface="Poppins"/>
                </a:rPr>
                <a:t>Implemented using Clean Architecture to separate technical implementation from business rules.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2418514"/>
              <a:ext cx="7695033" cy="20843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96"/>
                </a:lnSpc>
              </a:pPr>
              <a:r>
                <a:rPr lang="en-US" sz="2400" b="true">
                  <a:solidFill>
                    <a:srgbClr val="368CD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Presentation Layer: </a:t>
              </a:r>
              <a:r>
                <a:rPr lang="en-US" sz="2400">
                  <a:solidFill>
                    <a:srgbClr val="368CD1"/>
                  </a:solidFill>
                  <a:latin typeface="Poppins"/>
                  <a:ea typeface="Poppins"/>
                  <a:cs typeface="Poppins"/>
                  <a:sym typeface="Poppins"/>
                </a:rPr>
                <a:t>Contains ChatScreen for rendering and ChatViewModel for state observation and user event handling.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4809703"/>
              <a:ext cx="7695033" cy="20457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24"/>
                </a:lnSpc>
              </a:pPr>
              <a:r>
                <a:rPr lang="en-US" sz="2400" b="true">
                  <a:solidFill>
                    <a:srgbClr val="368CD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Domain Layer: </a:t>
              </a:r>
              <a:r>
                <a:rPr lang="en-US" sz="2400">
                  <a:solidFill>
                    <a:srgbClr val="368CD1"/>
                  </a:solidFill>
                  <a:latin typeface="Poppins"/>
                  <a:ea typeface="Poppins"/>
                  <a:cs typeface="Poppins"/>
                  <a:sym typeface="Poppins"/>
                </a:rPr>
                <a:t>Defines the IChatRepository interface and MessageEntity to create a technology-agnostic core.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7167314"/>
              <a:ext cx="7695033" cy="20457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24"/>
                </a:lnSpc>
              </a:pPr>
              <a:r>
                <a:rPr lang="en-US" sz="2400" b="true">
                  <a:solidFill>
                    <a:srgbClr val="368CD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Data Layer: </a:t>
              </a:r>
              <a:r>
                <a:rPr lang="en-US" sz="2400">
                  <a:solidFill>
                    <a:srgbClr val="368CD1"/>
                  </a:solidFill>
                  <a:latin typeface="Poppins"/>
                  <a:ea typeface="Poppins"/>
                  <a:cs typeface="Poppins"/>
                  <a:sym typeface="Poppins"/>
                </a:rPr>
                <a:t>ChatRepositoryImpl realizes the interface by interacting with the Supabase Client and mapping JSON via ChatModel.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4768310" y="1500546"/>
            <a:ext cx="8751380" cy="34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24"/>
              </a:lnSpc>
            </a:pPr>
            <a:r>
              <a:rPr lang="en-US" b="true" sz="2400">
                <a:solidFill>
                  <a:srgbClr val="399DC1"/>
                </a:solidFill>
                <a:latin typeface="Poppins Bold"/>
                <a:ea typeface="Poppins Bold"/>
                <a:cs typeface="Poppins Bold"/>
                <a:sym typeface="Poppins Bold"/>
              </a:rPr>
              <a:t>C4: Detailed Design via Clean Architecture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541201" y="353803"/>
            <a:ext cx="477721" cy="449762"/>
            <a:chOff x="0" y="0"/>
            <a:chExt cx="562902" cy="52995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562902" cy="529957"/>
            </a:xfrm>
            <a:custGeom>
              <a:avLst/>
              <a:gdLst/>
              <a:ahLst/>
              <a:cxnLst/>
              <a:rect r="r" b="b" t="t" l="l"/>
              <a:pathLst>
                <a:path h="529957" w="562902">
                  <a:moveTo>
                    <a:pt x="359702" y="0"/>
                  </a:moveTo>
                  <a:cubicBezTo>
                    <a:pt x="470192" y="6350"/>
                    <a:pt x="557822" y="93980"/>
                    <a:pt x="562902" y="203200"/>
                  </a:cubicBezTo>
                  <a:lnTo>
                    <a:pt x="562902" y="230878"/>
                  </a:lnTo>
                  <a:cubicBezTo>
                    <a:pt x="557822" y="338187"/>
                    <a:pt x="470192" y="425817"/>
                    <a:pt x="362242" y="425817"/>
                  </a:cubicBezTo>
                  <a:lnTo>
                    <a:pt x="274320" y="425817"/>
                  </a:lnTo>
                  <a:cubicBezTo>
                    <a:pt x="245110" y="460107"/>
                    <a:pt x="213360" y="490587"/>
                    <a:pt x="176530" y="515987"/>
                  </a:cubicBezTo>
                  <a:lnTo>
                    <a:pt x="152400" y="529957"/>
                  </a:lnTo>
                  <a:cubicBezTo>
                    <a:pt x="139700" y="529957"/>
                    <a:pt x="137160" y="522337"/>
                    <a:pt x="140970" y="509637"/>
                  </a:cubicBezTo>
                  <a:cubicBezTo>
                    <a:pt x="149860" y="481697"/>
                    <a:pt x="148590" y="452487"/>
                    <a:pt x="138430" y="425817"/>
                  </a:cubicBezTo>
                  <a:lnTo>
                    <a:pt x="134620" y="414387"/>
                  </a:lnTo>
                  <a:cubicBezTo>
                    <a:pt x="57150" y="388987"/>
                    <a:pt x="1270" y="315327"/>
                    <a:pt x="0" y="230878"/>
                  </a:cubicBezTo>
                  <a:lnTo>
                    <a:pt x="0" y="201930"/>
                  </a:lnTo>
                  <a:cubicBezTo>
                    <a:pt x="0" y="93980"/>
                    <a:pt x="88900" y="6350"/>
                    <a:pt x="203200" y="0"/>
                  </a:cubicBezTo>
                  <a:lnTo>
                    <a:pt x="36224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107950" y="19050"/>
              <a:ext cx="347002" cy="396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238850" y="439371"/>
            <a:ext cx="2124693" cy="29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9"/>
              </a:lnSpc>
            </a:pPr>
            <a:r>
              <a:rPr lang="en-US" sz="207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LockMess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5126253" y="4593695"/>
            <a:ext cx="2909529" cy="3472129"/>
            <a:chOff x="0" y="0"/>
            <a:chExt cx="3879371" cy="4629505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581945" cy="3922845"/>
            </a:xfrm>
            <a:custGeom>
              <a:avLst/>
              <a:gdLst/>
              <a:ahLst/>
              <a:cxnLst/>
              <a:rect r="r" b="b" t="t" l="l"/>
              <a:pathLst>
                <a:path h="3922845" w="2581945">
                  <a:moveTo>
                    <a:pt x="0" y="0"/>
                  </a:moveTo>
                  <a:lnTo>
                    <a:pt x="2581945" y="0"/>
                  </a:lnTo>
                  <a:lnTo>
                    <a:pt x="2581945" y="3922845"/>
                  </a:lnTo>
                  <a:lnTo>
                    <a:pt x="0" y="39228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2085809" y="1565968"/>
              <a:ext cx="1793562" cy="3063538"/>
            </a:xfrm>
            <a:custGeom>
              <a:avLst/>
              <a:gdLst/>
              <a:ahLst/>
              <a:cxnLst/>
              <a:rect r="r" b="b" t="t" l="l"/>
              <a:pathLst>
                <a:path h="3063538" w="1793562">
                  <a:moveTo>
                    <a:pt x="0" y="0"/>
                  </a:moveTo>
                  <a:lnTo>
                    <a:pt x="1793562" y="0"/>
                  </a:lnTo>
                  <a:lnTo>
                    <a:pt x="1793562" y="3063537"/>
                  </a:lnTo>
                  <a:lnTo>
                    <a:pt x="0" y="30635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F4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70336" y="9503317"/>
            <a:ext cx="19527875" cy="3086100"/>
            <a:chOff x="0" y="0"/>
            <a:chExt cx="514314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43144" cy="812800"/>
            </a:xfrm>
            <a:custGeom>
              <a:avLst/>
              <a:gdLst/>
              <a:ahLst/>
              <a:cxnLst/>
              <a:rect r="r" b="b" t="t" l="l"/>
              <a:pathLst>
                <a:path h="812800" w="5143144">
                  <a:moveTo>
                    <a:pt x="0" y="0"/>
                  </a:moveTo>
                  <a:lnTo>
                    <a:pt x="5143144" y="0"/>
                  </a:lnTo>
                  <a:lnTo>
                    <a:pt x="514314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6456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5143144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50588" y="9759996"/>
            <a:ext cx="307586" cy="307586"/>
          </a:xfrm>
          <a:custGeom>
            <a:avLst/>
            <a:gdLst/>
            <a:ahLst/>
            <a:cxnLst/>
            <a:rect r="r" b="b" t="t" l="l"/>
            <a:pathLst>
              <a:path h="307586" w="307586">
                <a:moveTo>
                  <a:pt x="0" y="0"/>
                </a:moveTo>
                <a:lnTo>
                  <a:pt x="307586" y="0"/>
                </a:lnTo>
                <a:lnTo>
                  <a:pt x="307586" y="307586"/>
                </a:lnTo>
                <a:lnTo>
                  <a:pt x="0" y="3075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136148" y="-4801065"/>
            <a:ext cx="13145186" cy="11209259"/>
          </a:xfrm>
          <a:custGeom>
            <a:avLst/>
            <a:gdLst/>
            <a:ahLst/>
            <a:cxnLst/>
            <a:rect r="r" b="b" t="t" l="l"/>
            <a:pathLst>
              <a:path h="11209259" w="13145186">
                <a:moveTo>
                  <a:pt x="0" y="0"/>
                </a:moveTo>
                <a:lnTo>
                  <a:pt x="13145186" y="0"/>
                </a:lnTo>
                <a:lnTo>
                  <a:pt x="13145186" y="11209259"/>
                </a:lnTo>
                <a:lnTo>
                  <a:pt x="0" y="112092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954249" y="-4887663"/>
            <a:ext cx="11364538" cy="8229600"/>
          </a:xfrm>
          <a:custGeom>
            <a:avLst/>
            <a:gdLst/>
            <a:ahLst/>
            <a:cxnLst/>
            <a:rect r="r" b="b" t="t" l="l"/>
            <a:pathLst>
              <a:path h="8229600" w="11364538">
                <a:moveTo>
                  <a:pt x="0" y="0"/>
                </a:moveTo>
                <a:lnTo>
                  <a:pt x="11364539" y="0"/>
                </a:lnTo>
                <a:lnTo>
                  <a:pt x="1136453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48000"/>
            </a:blip>
            <a:stretch>
              <a:fillRect l="0" t="-969" r="0" b="-969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2426959" y="2591860"/>
            <a:ext cx="5586255" cy="6666440"/>
            <a:chOff x="0" y="0"/>
            <a:chExt cx="7448340" cy="888858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957300" cy="7531809"/>
            </a:xfrm>
            <a:custGeom>
              <a:avLst/>
              <a:gdLst/>
              <a:ahLst/>
              <a:cxnLst/>
              <a:rect r="r" b="b" t="t" l="l"/>
              <a:pathLst>
                <a:path h="7531809" w="4957300">
                  <a:moveTo>
                    <a:pt x="0" y="0"/>
                  </a:moveTo>
                  <a:lnTo>
                    <a:pt x="4957300" y="0"/>
                  </a:lnTo>
                  <a:lnTo>
                    <a:pt x="4957300" y="7531809"/>
                  </a:lnTo>
                  <a:lnTo>
                    <a:pt x="0" y="75318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004726" y="3006636"/>
              <a:ext cx="3443614" cy="5881950"/>
            </a:xfrm>
            <a:custGeom>
              <a:avLst/>
              <a:gdLst/>
              <a:ahLst/>
              <a:cxnLst/>
              <a:rect r="r" b="b" t="t" l="l"/>
              <a:pathLst>
                <a:path h="5881950" w="3443614">
                  <a:moveTo>
                    <a:pt x="0" y="0"/>
                  </a:moveTo>
                  <a:lnTo>
                    <a:pt x="3443614" y="0"/>
                  </a:lnTo>
                  <a:lnTo>
                    <a:pt x="3443614" y="5881950"/>
                  </a:lnTo>
                  <a:lnTo>
                    <a:pt x="0" y="58819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6119060" y="1798887"/>
            <a:ext cx="3086100" cy="308610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68CD1">
                    <a:alpha val="100000"/>
                  </a:srgbClr>
                </a:gs>
                <a:gs pos="100000">
                  <a:srgbClr val="F9F7FF">
                    <a:alpha val="55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174973" y="9813283"/>
            <a:ext cx="1196029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15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37476" y="1066800"/>
            <a:ext cx="13413048" cy="5966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3"/>
              </a:lnSpc>
            </a:pPr>
            <a:r>
              <a:rPr lang="en-US" sz="4201" b="true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Architectural Design &amp; Implementation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708356" y="9779046"/>
            <a:ext cx="4871287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PHENIKAA SCHOOL OF COMPUTING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018923" y="3230350"/>
            <a:ext cx="10197253" cy="4214082"/>
            <a:chOff x="0" y="0"/>
            <a:chExt cx="13596337" cy="5618776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28575"/>
              <a:ext cx="13596337" cy="10242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399" b="true">
                  <a:solidFill>
                    <a:srgbClr val="368CD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Hybrid Strategy: </a:t>
              </a:r>
              <a:r>
                <a:rPr lang="en-US" sz="2399">
                  <a:solidFill>
                    <a:srgbClr val="368CD1"/>
                  </a:solidFill>
                  <a:latin typeface="Poppins"/>
                  <a:ea typeface="Poppins"/>
                  <a:cs typeface="Poppins"/>
                  <a:sym typeface="Poppins"/>
                </a:rPr>
                <a:t>Selected specific protocols to balance real-time performance with data reliability for all users.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1397497"/>
              <a:ext cx="13596337" cy="10429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95"/>
                </a:lnSpc>
              </a:pPr>
              <a:r>
                <a:rPr lang="en-US" sz="2399" b="true">
                  <a:solidFill>
                    <a:srgbClr val="368CD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Real-time Reception: </a:t>
              </a:r>
              <a:r>
                <a:rPr lang="en-US" sz="2399">
                  <a:solidFill>
                    <a:srgbClr val="368CD1"/>
                  </a:solidFill>
                  <a:latin typeface="Poppins"/>
                  <a:ea typeface="Poppins"/>
                  <a:cs typeface="Poppins"/>
                  <a:sym typeface="Poppins"/>
                </a:rPr>
                <a:t>Uses WebSockets (WSS) for asynchronous message updates, satisfying the Real-time Response goal (ASR-1).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2743396"/>
              <a:ext cx="13596337" cy="15377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23"/>
                </a:lnSpc>
              </a:pPr>
              <a:r>
                <a:rPr lang="en-US" sz="2399" b="true">
                  <a:solidFill>
                    <a:srgbClr val="368CD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Transaction Integrity: </a:t>
              </a:r>
              <a:r>
                <a:rPr lang="en-US" sz="2399">
                  <a:solidFill>
                    <a:srgbClr val="368CD1"/>
                  </a:solidFill>
                  <a:latin typeface="Poppins"/>
                  <a:ea typeface="Poppins"/>
                  <a:cs typeface="Poppins"/>
                  <a:sym typeface="Poppins"/>
                </a:rPr>
                <a:t>Uses HTTPS (RPC/REST) for synchronous actions like sending messages and authentication to ensure data durability.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4589060"/>
              <a:ext cx="13596337" cy="10297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23"/>
                </a:lnSpc>
              </a:pPr>
              <a:r>
                <a:rPr lang="en-US" sz="2399" b="true">
                  <a:solidFill>
                    <a:srgbClr val="368CD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Efficiency: </a:t>
              </a:r>
              <a:r>
                <a:rPr lang="en-US" sz="2399">
                  <a:solidFill>
                    <a:srgbClr val="368CD1"/>
                  </a:solidFill>
                  <a:latin typeface="Poppins"/>
                  <a:ea typeface="Poppins"/>
                  <a:cs typeface="Poppins"/>
                  <a:sym typeface="Poppins"/>
                </a:rPr>
                <a:t>The Recommendation Engine runs locally on the device to provide instant results using cached data, reducing server load.</a:t>
              </a: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4768310" y="1819888"/>
            <a:ext cx="8751380" cy="34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24"/>
              </a:lnSpc>
            </a:pPr>
            <a:r>
              <a:rPr lang="en-US" sz="2400" b="true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Optimized Communication Protocols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550726" y="353803"/>
            <a:ext cx="477721" cy="449762"/>
            <a:chOff x="0" y="0"/>
            <a:chExt cx="562902" cy="529957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562902" cy="529957"/>
            </a:xfrm>
            <a:custGeom>
              <a:avLst/>
              <a:gdLst/>
              <a:ahLst/>
              <a:cxnLst/>
              <a:rect r="r" b="b" t="t" l="l"/>
              <a:pathLst>
                <a:path h="529957" w="562902">
                  <a:moveTo>
                    <a:pt x="359702" y="0"/>
                  </a:moveTo>
                  <a:cubicBezTo>
                    <a:pt x="470192" y="6350"/>
                    <a:pt x="557822" y="93980"/>
                    <a:pt x="562902" y="203200"/>
                  </a:cubicBezTo>
                  <a:lnTo>
                    <a:pt x="562902" y="230878"/>
                  </a:lnTo>
                  <a:cubicBezTo>
                    <a:pt x="557822" y="338187"/>
                    <a:pt x="470192" y="425817"/>
                    <a:pt x="362242" y="425817"/>
                  </a:cubicBezTo>
                  <a:lnTo>
                    <a:pt x="274320" y="425817"/>
                  </a:lnTo>
                  <a:cubicBezTo>
                    <a:pt x="245110" y="460107"/>
                    <a:pt x="213360" y="490587"/>
                    <a:pt x="176530" y="515987"/>
                  </a:cubicBezTo>
                  <a:lnTo>
                    <a:pt x="152400" y="529957"/>
                  </a:lnTo>
                  <a:cubicBezTo>
                    <a:pt x="139700" y="529957"/>
                    <a:pt x="137160" y="522337"/>
                    <a:pt x="140970" y="509637"/>
                  </a:cubicBezTo>
                  <a:cubicBezTo>
                    <a:pt x="149860" y="481697"/>
                    <a:pt x="148590" y="452487"/>
                    <a:pt x="138430" y="425817"/>
                  </a:cubicBezTo>
                  <a:lnTo>
                    <a:pt x="134620" y="414387"/>
                  </a:lnTo>
                  <a:cubicBezTo>
                    <a:pt x="57150" y="388987"/>
                    <a:pt x="1270" y="315327"/>
                    <a:pt x="0" y="230878"/>
                  </a:cubicBezTo>
                  <a:lnTo>
                    <a:pt x="0" y="201930"/>
                  </a:lnTo>
                  <a:cubicBezTo>
                    <a:pt x="0" y="93980"/>
                    <a:pt x="88900" y="6350"/>
                    <a:pt x="203200" y="0"/>
                  </a:cubicBezTo>
                  <a:lnTo>
                    <a:pt x="36224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5" id="25"/>
            <p:cNvSpPr txBox="true"/>
            <p:nvPr/>
          </p:nvSpPr>
          <p:spPr>
            <a:xfrm>
              <a:off x="107950" y="19050"/>
              <a:ext cx="347002" cy="396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248375" y="439371"/>
            <a:ext cx="2124693" cy="29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9"/>
              </a:lnSpc>
            </a:pPr>
            <a:r>
              <a:rPr lang="en-US" sz="207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LockMess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F4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70336" y="9503317"/>
            <a:ext cx="19527875" cy="3086100"/>
            <a:chOff x="0" y="0"/>
            <a:chExt cx="514314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43144" cy="812800"/>
            </a:xfrm>
            <a:custGeom>
              <a:avLst/>
              <a:gdLst/>
              <a:ahLst/>
              <a:cxnLst/>
              <a:rect r="r" b="b" t="t" l="l"/>
              <a:pathLst>
                <a:path h="812800" w="5143144">
                  <a:moveTo>
                    <a:pt x="0" y="0"/>
                  </a:moveTo>
                  <a:lnTo>
                    <a:pt x="5143144" y="0"/>
                  </a:lnTo>
                  <a:lnTo>
                    <a:pt x="514314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6456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5143144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50588" y="9759996"/>
            <a:ext cx="307586" cy="307586"/>
          </a:xfrm>
          <a:custGeom>
            <a:avLst/>
            <a:gdLst/>
            <a:ahLst/>
            <a:cxnLst/>
            <a:rect r="r" b="b" t="t" l="l"/>
            <a:pathLst>
              <a:path h="307586" w="307586">
                <a:moveTo>
                  <a:pt x="0" y="0"/>
                </a:moveTo>
                <a:lnTo>
                  <a:pt x="307586" y="0"/>
                </a:lnTo>
                <a:lnTo>
                  <a:pt x="307586" y="307586"/>
                </a:lnTo>
                <a:lnTo>
                  <a:pt x="0" y="3075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572593" y="-1175877"/>
            <a:ext cx="13145186" cy="11209259"/>
          </a:xfrm>
          <a:custGeom>
            <a:avLst/>
            <a:gdLst/>
            <a:ahLst/>
            <a:cxnLst/>
            <a:rect r="r" b="b" t="t" l="l"/>
            <a:pathLst>
              <a:path h="11209259" w="13145186">
                <a:moveTo>
                  <a:pt x="0" y="0"/>
                </a:moveTo>
                <a:lnTo>
                  <a:pt x="13145186" y="0"/>
                </a:lnTo>
                <a:lnTo>
                  <a:pt x="13145186" y="11209259"/>
                </a:lnTo>
                <a:lnTo>
                  <a:pt x="0" y="112092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7809" y="2849939"/>
            <a:ext cx="5316337" cy="3363791"/>
          </a:xfrm>
          <a:custGeom>
            <a:avLst/>
            <a:gdLst/>
            <a:ahLst/>
            <a:cxnLst/>
            <a:rect r="r" b="b" t="t" l="l"/>
            <a:pathLst>
              <a:path h="3363791" w="5316337">
                <a:moveTo>
                  <a:pt x="0" y="0"/>
                </a:moveTo>
                <a:lnTo>
                  <a:pt x="5316337" y="0"/>
                </a:lnTo>
                <a:lnTo>
                  <a:pt x="5316337" y="3363791"/>
                </a:lnTo>
                <a:lnTo>
                  <a:pt x="0" y="336379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555617" y="2643774"/>
            <a:ext cx="1389866" cy="697460"/>
          </a:xfrm>
          <a:custGeom>
            <a:avLst/>
            <a:gdLst/>
            <a:ahLst/>
            <a:cxnLst/>
            <a:rect r="r" b="b" t="t" l="l"/>
            <a:pathLst>
              <a:path h="697460" w="1389866">
                <a:moveTo>
                  <a:pt x="0" y="0"/>
                </a:moveTo>
                <a:lnTo>
                  <a:pt x="1389866" y="0"/>
                </a:lnTo>
                <a:lnTo>
                  <a:pt x="1389866" y="697460"/>
                </a:lnTo>
                <a:lnTo>
                  <a:pt x="0" y="69746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867822" y="5344362"/>
            <a:ext cx="1496695" cy="751069"/>
          </a:xfrm>
          <a:custGeom>
            <a:avLst/>
            <a:gdLst/>
            <a:ahLst/>
            <a:cxnLst/>
            <a:rect r="r" b="b" t="t" l="l"/>
            <a:pathLst>
              <a:path h="751069" w="1496695">
                <a:moveTo>
                  <a:pt x="0" y="0"/>
                </a:moveTo>
                <a:lnTo>
                  <a:pt x="1496695" y="0"/>
                </a:lnTo>
                <a:lnTo>
                  <a:pt x="1496695" y="751068"/>
                </a:lnTo>
                <a:lnTo>
                  <a:pt x="0" y="75106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992761" y="3963989"/>
            <a:ext cx="385068" cy="385068"/>
          </a:xfrm>
          <a:custGeom>
            <a:avLst/>
            <a:gdLst/>
            <a:ahLst/>
            <a:cxnLst/>
            <a:rect r="r" b="b" t="t" l="l"/>
            <a:pathLst>
              <a:path h="385068" w="385068">
                <a:moveTo>
                  <a:pt x="0" y="0"/>
                </a:moveTo>
                <a:lnTo>
                  <a:pt x="385068" y="0"/>
                </a:lnTo>
                <a:lnTo>
                  <a:pt x="385068" y="385068"/>
                </a:lnTo>
                <a:lnTo>
                  <a:pt x="0" y="38506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992761" y="5301415"/>
            <a:ext cx="385068" cy="385068"/>
          </a:xfrm>
          <a:custGeom>
            <a:avLst/>
            <a:gdLst/>
            <a:ahLst/>
            <a:cxnLst/>
            <a:rect r="r" b="b" t="t" l="l"/>
            <a:pathLst>
              <a:path h="385068" w="385068">
                <a:moveTo>
                  <a:pt x="0" y="0"/>
                </a:moveTo>
                <a:lnTo>
                  <a:pt x="385068" y="0"/>
                </a:lnTo>
                <a:lnTo>
                  <a:pt x="385068" y="385068"/>
                </a:lnTo>
                <a:lnTo>
                  <a:pt x="0" y="38506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992761" y="2657405"/>
            <a:ext cx="385068" cy="385068"/>
          </a:xfrm>
          <a:custGeom>
            <a:avLst/>
            <a:gdLst/>
            <a:ahLst/>
            <a:cxnLst/>
            <a:rect r="r" b="b" t="t" l="l"/>
            <a:pathLst>
              <a:path h="385068" w="385068">
                <a:moveTo>
                  <a:pt x="0" y="0"/>
                </a:moveTo>
                <a:lnTo>
                  <a:pt x="385068" y="0"/>
                </a:lnTo>
                <a:lnTo>
                  <a:pt x="385068" y="385068"/>
                </a:lnTo>
                <a:lnTo>
                  <a:pt x="0" y="38506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992761" y="7247460"/>
            <a:ext cx="385068" cy="385068"/>
          </a:xfrm>
          <a:custGeom>
            <a:avLst/>
            <a:gdLst/>
            <a:ahLst/>
            <a:cxnLst/>
            <a:rect r="r" b="b" t="t" l="l"/>
            <a:pathLst>
              <a:path h="385068" w="385068">
                <a:moveTo>
                  <a:pt x="0" y="0"/>
                </a:moveTo>
                <a:lnTo>
                  <a:pt x="385068" y="0"/>
                </a:lnTo>
                <a:lnTo>
                  <a:pt x="385068" y="385069"/>
                </a:lnTo>
                <a:lnTo>
                  <a:pt x="0" y="38506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5888717" y="2182171"/>
            <a:ext cx="3669473" cy="5922657"/>
          </a:xfrm>
          <a:custGeom>
            <a:avLst/>
            <a:gdLst/>
            <a:ahLst/>
            <a:cxnLst/>
            <a:rect r="r" b="b" t="t" l="l"/>
            <a:pathLst>
              <a:path h="5922657" w="3669473">
                <a:moveTo>
                  <a:pt x="0" y="0"/>
                </a:moveTo>
                <a:lnTo>
                  <a:pt x="3669473" y="0"/>
                </a:lnTo>
                <a:lnTo>
                  <a:pt x="3669473" y="5922658"/>
                </a:lnTo>
                <a:lnTo>
                  <a:pt x="0" y="592265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7086651" y="486996"/>
            <a:ext cx="9763937" cy="997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69"/>
              </a:lnSpc>
            </a:pPr>
            <a:r>
              <a:rPr lang="en-US" sz="6999" b="true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Testing &amp;Verification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74973" y="9813283"/>
            <a:ext cx="1196029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16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494852" y="2676455"/>
            <a:ext cx="7397031" cy="953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24"/>
              </a:lnSpc>
            </a:pPr>
            <a:r>
              <a:rPr lang="en-US" sz="2400" b="true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Multi-level:</a:t>
            </a: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 Unit → Integration → Performance → Manual/Usability</a:t>
            </a:r>
          </a:p>
          <a:p>
            <a:pPr algn="l">
              <a:lnSpc>
                <a:spcPts val="2424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0494852" y="3961646"/>
            <a:ext cx="7397031" cy="953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24"/>
              </a:lnSpc>
            </a:pPr>
            <a:r>
              <a:rPr lang="en-US" sz="2400" b="true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Tools:</a:t>
            </a: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 Flutter test, integration_test, Supabase Dashboard, load simulation</a:t>
            </a:r>
          </a:p>
          <a:p>
            <a:pPr algn="l">
              <a:lnSpc>
                <a:spcPts val="2424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0494852" y="5323524"/>
            <a:ext cx="7397031" cy="1562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24"/>
              </a:lnSpc>
            </a:pPr>
            <a:r>
              <a:rPr lang="en-US" sz="2400" b="true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Focus areas: </a:t>
            </a:r>
          </a:p>
          <a:p>
            <a:pPr algn="l">
              <a:lnSpc>
                <a:spcPts val="2424"/>
              </a:lnSpc>
            </a:pP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• Latency &lt; 1 second </a:t>
            </a:r>
          </a:p>
          <a:p>
            <a:pPr algn="l">
              <a:lnSpc>
                <a:spcPts val="2424"/>
              </a:lnSpc>
            </a:pP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• Reliability (reconnection, no message loss) </a:t>
            </a:r>
          </a:p>
          <a:p>
            <a:pPr algn="l">
              <a:lnSpc>
                <a:spcPts val="2424"/>
              </a:lnSpc>
            </a:pP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• Stable concurrency &amp; broadcast</a:t>
            </a:r>
          </a:p>
          <a:p>
            <a:pPr algn="l">
              <a:lnSpc>
                <a:spcPts val="2424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6708356" y="9779046"/>
            <a:ext cx="4871287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PHENIKAA SCHOOL OF COMPUTING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919853" y="1644595"/>
            <a:ext cx="3319582" cy="690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9"/>
              </a:lnSpc>
              <a:spcBef>
                <a:spcPct val="0"/>
              </a:spcBef>
            </a:pPr>
            <a:r>
              <a:rPr lang="en-US" b="true" sz="3078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Testin</a:t>
            </a:r>
            <a:r>
              <a:rPr lang="en-US" b="true" sz="3078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g Strategy</a:t>
            </a:r>
          </a:p>
          <a:p>
            <a:pPr algn="ctr">
              <a:lnSpc>
                <a:spcPts val="2099"/>
              </a:lnSpc>
              <a:spcBef>
                <a:spcPct val="0"/>
              </a:spcBef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10494852" y="7229286"/>
            <a:ext cx="7623216" cy="953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24"/>
              </a:lnSpc>
              <a:spcBef>
                <a:spcPct val="0"/>
              </a:spcBef>
            </a:pPr>
            <a:r>
              <a:rPr lang="en-US" b="true" sz="2400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Overall results: </a:t>
            </a: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&gt;80% unit c</a:t>
            </a: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overage, &gt;95% pass rate</a:t>
            </a:r>
          </a:p>
          <a:p>
            <a:pPr algn="ctr">
              <a:lnSpc>
                <a:spcPts val="2424"/>
              </a:lnSpc>
              <a:spcBef>
                <a:spcPct val="0"/>
              </a:spcBef>
            </a:pPr>
          </a:p>
        </p:txBody>
      </p:sp>
      <p:grpSp>
        <p:nvGrpSpPr>
          <p:cNvPr name="Group 23" id="23"/>
          <p:cNvGrpSpPr/>
          <p:nvPr/>
        </p:nvGrpSpPr>
        <p:grpSpPr>
          <a:xfrm rot="0">
            <a:off x="541201" y="353803"/>
            <a:ext cx="477721" cy="449762"/>
            <a:chOff x="0" y="0"/>
            <a:chExt cx="562902" cy="529957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562902" cy="529957"/>
            </a:xfrm>
            <a:custGeom>
              <a:avLst/>
              <a:gdLst/>
              <a:ahLst/>
              <a:cxnLst/>
              <a:rect r="r" b="b" t="t" l="l"/>
              <a:pathLst>
                <a:path h="529957" w="562902">
                  <a:moveTo>
                    <a:pt x="359702" y="0"/>
                  </a:moveTo>
                  <a:cubicBezTo>
                    <a:pt x="470192" y="6350"/>
                    <a:pt x="557822" y="93980"/>
                    <a:pt x="562902" y="203200"/>
                  </a:cubicBezTo>
                  <a:lnTo>
                    <a:pt x="562902" y="230878"/>
                  </a:lnTo>
                  <a:cubicBezTo>
                    <a:pt x="557822" y="338187"/>
                    <a:pt x="470192" y="425817"/>
                    <a:pt x="362242" y="425817"/>
                  </a:cubicBezTo>
                  <a:lnTo>
                    <a:pt x="274320" y="425817"/>
                  </a:lnTo>
                  <a:cubicBezTo>
                    <a:pt x="245110" y="460107"/>
                    <a:pt x="213360" y="490587"/>
                    <a:pt x="176530" y="515987"/>
                  </a:cubicBezTo>
                  <a:lnTo>
                    <a:pt x="152400" y="529957"/>
                  </a:lnTo>
                  <a:cubicBezTo>
                    <a:pt x="139700" y="529957"/>
                    <a:pt x="137160" y="522337"/>
                    <a:pt x="140970" y="509637"/>
                  </a:cubicBezTo>
                  <a:cubicBezTo>
                    <a:pt x="149860" y="481697"/>
                    <a:pt x="148590" y="452487"/>
                    <a:pt x="138430" y="425817"/>
                  </a:cubicBezTo>
                  <a:lnTo>
                    <a:pt x="134620" y="414387"/>
                  </a:lnTo>
                  <a:cubicBezTo>
                    <a:pt x="57150" y="388987"/>
                    <a:pt x="1270" y="315327"/>
                    <a:pt x="0" y="230878"/>
                  </a:cubicBezTo>
                  <a:lnTo>
                    <a:pt x="0" y="201930"/>
                  </a:lnTo>
                  <a:cubicBezTo>
                    <a:pt x="0" y="93980"/>
                    <a:pt x="88900" y="6350"/>
                    <a:pt x="203200" y="0"/>
                  </a:cubicBezTo>
                  <a:lnTo>
                    <a:pt x="36224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5" id="25"/>
            <p:cNvSpPr txBox="true"/>
            <p:nvPr/>
          </p:nvSpPr>
          <p:spPr>
            <a:xfrm>
              <a:off x="107950" y="19050"/>
              <a:ext cx="347002" cy="396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238850" y="439371"/>
            <a:ext cx="2124693" cy="29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9"/>
              </a:lnSpc>
            </a:pPr>
            <a:r>
              <a:rPr lang="en-US" sz="207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LockMess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F4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70336" y="9503317"/>
            <a:ext cx="19527875" cy="3086100"/>
            <a:chOff x="0" y="0"/>
            <a:chExt cx="514314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43144" cy="812800"/>
            </a:xfrm>
            <a:custGeom>
              <a:avLst/>
              <a:gdLst/>
              <a:ahLst/>
              <a:cxnLst/>
              <a:rect r="r" b="b" t="t" l="l"/>
              <a:pathLst>
                <a:path h="812800" w="5143144">
                  <a:moveTo>
                    <a:pt x="0" y="0"/>
                  </a:moveTo>
                  <a:lnTo>
                    <a:pt x="5143144" y="0"/>
                  </a:lnTo>
                  <a:lnTo>
                    <a:pt x="514314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6456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5143144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50588" y="9759996"/>
            <a:ext cx="307586" cy="307586"/>
          </a:xfrm>
          <a:custGeom>
            <a:avLst/>
            <a:gdLst/>
            <a:ahLst/>
            <a:cxnLst/>
            <a:rect r="r" b="b" t="t" l="l"/>
            <a:pathLst>
              <a:path h="307586" w="307586">
                <a:moveTo>
                  <a:pt x="0" y="0"/>
                </a:moveTo>
                <a:lnTo>
                  <a:pt x="307586" y="0"/>
                </a:lnTo>
                <a:lnTo>
                  <a:pt x="307586" y="307586"/>
                </a:lnTo>
                <a:lnTo>
                  <a:pt x="0" y="3075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5397620" y="-1722559"/>
            <a:ext cx="13145186" cy="11209259"/>
          </a:xfrm>
          <a:custGeom>
            <a:avLst/>
            <a:gdLst/>
            <a:ahLst/>
            <a:cxnLst/>
            <a:rect r="r" b="b" t="t" l="l"/>
            <a:pathLst>
              <a:path h="11209259" w="13145186">
                <a:moveTo>
                  <a:pt x="0" y="0"/>
                </a:moveTo>
                <a:lnTo>
                  <a:pt x="13145186" y="0"/>
                </a:lnTo>
                <a:lnTo>
                  <a:pt x="13145186" y="11209258"/>
                </a:lnTo>
                <a:lnTo>
                  <a:pt x="0" y="112092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951466" y="4047562"/>
            <a:ext cx="385068" cy="385068"/>
          </a:xfrm>
          <a:custGeom>
            <a:avLst/>
            <a:gdLst/>
            <a:ahLst/>
            <a:cxnLst/>
            <a:rect r="r" b="b" t="t" l="l"/>
            <a:pathLst>
              <a:path h="385068" w="385068">
                <a:moveTo>
                  <a:pt x="0" y="0"/>
                </a:moveTo>
                <a:lnTo>
                  <a:pt x="385068" y="0"/>
                </a:lnTo>
                <a:lnTo>
                  <a:pt x="385068" y="385069"/>
                </a:lnTo>
                <a:lnTo>
                  <a:pt x="0" y="3850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951466" y="5080331"/>
            <a:ext cx="385068" cy="385068"/>
          </a:xfrm>
          <a:custGeom>
            <a:avLst/>
            <a:gdLst/>
            <a:ahLst/>
            <a:cxnLst/>
            <a:rect r="r" b="b" t="t" l="l"/>
            <a:pathLst>
              <a:path h="385068" w="385068">
                <a:moveTo>
                  <a:pt x="0" y="0"/>
                </a:moveTo>
                <a:lnTo>
                  <a:pt x="385068" y="0"/>
                </a:lnTo>
                <a:lnTo>
                  <a:pt x="385068" y="385068"/>
                </a:lnTo>
                <a:lnTo>
                  <a:pt x="0" y="3850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916796" y="3010846"/>
            <a:ext cx="385068" cy="385068"/>
          </a:xfrm>
          <a:custGeom>
            <a:avLst/>
            <a:gdLst/>
            <a:ahLst/>
            <a:cxnLst/>
            <a:rect r="r" b="b" t="t" l="l"/>
            <a:pathLst>
              <a:path h="385068" w="385068">
                <a:moveTo>
                  <a:pt x="0" y="0"/>
                </a:moveTo>
                <a:lnTo>
                  <a:pt x="385068" y="0"/>
                </a:lnTo>
                <a:lnTo>
                  <a:pt x="385068" y="385068"/>
                </a:lnTo>
                <a:lnTo>
                  <a:pt x="0" y="3850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8951466" y="6941774"/>
            <a:ext cx="385068" cy="385068"/>
          </a:xfrm>
          <a:custGeom>
            <a:avLst/>
            <a:gdLst/>
            <a:ahLst/>
            <a:cxnLst/>
            <a:rect r="r" b="b" t="t" l="l"/>
            <a:pathLst>
              <a:path h="385068" w="385068">
                <a:moveTo>
                  <a:pt x="0" y="0"/>
                </a:moveTo>
                <a:lnTo>
                  <a:pt x="385068" y="0"/>
                </a:lnTo>
                <a:lnTo>
                  <a:pt x="385068" y="385068"/>
                </a:lnTo>
                <a:lnTo>
                  <a:pt x="0" y="3850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8951466" y="7974542"/>
            <a:ext cx="385068" cy="385068"/>
          </a:xfrm>
          <a:custGeom>
            <a:avLst/>
            <a:gdLst/>
            <a:ahLst/>
            <a:cxnLst/>
            <a:rect r="r" b="b" t="t" l="l"/>
            <a:pathLst>
              <a:path h="385068" w="385068">
                <a:moveTo>
                  <a:pt x="0" y="0"/>
                </a:moveTo>
                <a:lnTo>
                  <a:pt x="385068" y="0"/>
                </a:lnTo>
                <a:lnTo>
                  <a:pt x="385068" y="385069"/>
                </a:lnTo>
                <a:lnTo>
                  <a:pt x="0" y="3850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8089206" y="786482"/>
            <a:ext cx="9763937" cy="997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69"/>
              </a:lnSpc>
            </a:pPr>
            <a:r>
              <a:rPr lang="en-US" sz="6999" b="true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Testing &amp;Verification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74973" y="9813283"/>
            <a:ext cx="1196029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14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463870" y="2928808"/>
            <a:ext cx="7397031" cy="953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24"/>
              </a:lnSpc>
            </a:pPr>
            <a:r>
              <a:rPr lang="en-US" sz="2400" b="true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Real-time messaging: </a:t>
            </a: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Send → receive &lt;1s, instant broadcast via WebSocket + EDA</a:t>
            </a:r>
          </a:p>
          <a:p>
            <a:pPr algn="l">
              <a:lnSpc>
                <a:spcPts val="2424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92824" y="4066612"/>
            <a:ext cx="7397031" cy="953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24"/>
              </a:lnSpc>
            </a:pPr>
            <a:r>
              <a:rPr lang="en-US" sz="2400" b="true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Group/Channel: </a:t>
            </a: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Messages delivered simultaneously to all members</a:t>
            </a:r>
          </a:p>
          <a:p>
            <a:pPr algn="l">
              <a:lnSpc>
                <a:spcPts val="2424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9492824" y="5094426"/>
            <a:ext cx="7397031" cy="1867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24"/>
              </a:lnSpc>
            </a:pPr>
            <a:r>
              <a:rPr lang="en-US" sz="2400" b="true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Personalization: </a:t>
            </a:r>
          </a:p>
          <a:p>
            <a:pPr algn="l">
              <a:lnSpc>
                <a:spcPts val="2424"/>
              </a:lnSpc>
            </a:pP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• Select hobbies → save → matching channels appear instantly </a:t>
            </a:r>
          </a:p>
          <a:p>
            <a:pPr algn="l">
              <a:lnSpc>
                <a:spcPts val="2424"/>
              </a:lnSpc>
            </a:pP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• Change hobbies → recommendations update in real-time</a:t>
            </a:r>
          </a:p>
          <a:p>
            <a:pPr algn="l">
              <a:lnSpc>
                <a:spcPts val="2424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6708356" y="9779046"/>
            <a:ext cx="4871287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PHENIKAA SCHOOL OF COMPUTING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332955" y="1879317"/>
            <a:ext cx="3244155" cy="690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9"/>
              </a:lnSpc>
              <a:spcBef>
                <a:spcPct val="0"/>
              </a:spcBef>
            </a:pPr>
            <a:r>
              <a:rPr lang="en-US" b="true" sz="3078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Key Test</a:t>
            </a:r>
            <a:r>
              <a:rPr lang="en-US" b="true" sz="3078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 Results</a:t>
            </a:r>
          </a:p>
          <a:p>
            <a:pPr algn="ctr">
              <a:lnSpc>
                <a:spcPts val="2099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9463870" y="6937843"/>
            <a:ext cx="6881589" cy="953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24"/>
              </a:lnSpc>
              <a:spcBef>
                <a:spcPct val="0"/>
              </a:spcBef>
            </a:pPr>
            <a:r>
              <a:rPr lang="en-US" b="true" sz="2400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Network error handling: </a:t>
            </a: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Auto-rec</a:t>
            </a: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onnect &amp; message sync</a:t>
            </a:r>
          </a:p>
          <a:p>
            <a:pPr algn="l">
              <a:lnSpc>
                <a:spcPts val="2424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9492824" y="7967305"/>
            <a:ext cx="7386718" cy="953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24"/>
              </a:lnSpc>
              <a:spcBef>
                <a:spcPct val="0"/>
              </a:spcBef>
            </a:pPr>
            <a:r>
              <a:rPr lang="en-US" b="true" sz="2400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S</a:t>
            </a:r>
            <a:r>
              <a:rPr lang="en-US" b="true" sz="2400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ummary: </a:t>
            </a: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Stable under concurrent load, meets latency &amp; reliability goals</a:t>
            </a:r>
          </a:p>
          <a:p>
            <a:pPr algn="ctr">
              <a:lnSpc>
                <a:spcPts val="2424"/>
              </a:lnSpc>
              <a:spcBef>
                <a:spcPct val="0"/>
              </a:spcBef>
            </a:pPr>
          </a:p>
        </p:txBody>
      </p:sp>
      <p:grpSp>
        <p:nvGrpSpPr>
          <p:cNvPr name="Group 21" id="21"/>
          <p:cNvGrpSpPr/>
          <p:nvPr/>
        </p:nvGrpSpPr>
        <p:grpSpPr>
          <a:xfrm rot="0">
            <a:off x="8089206" y="184321"/>
            <a:ext cx="477721" cy="449762"/>
            <a:chOff x="0" y="0"/>
            <a:chExt cx="562902" cy="52995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562902" cy="529957"/>
            </a:xfrm>
            <a:custGeom>
              <a:avLst/>
              <a:gdLst/>
              <a:ahLst/>
              <a:cxnLst/>
              <a:rect r="r" b="b" t="t" l="l"/>
              <a:pathLst>
                <a:path h="529957" w="562902">
                  <a:moveTo>
                    <a:pt x="359702" y="0"/>
                  </a:moveTo>
                  <a:cubicBezTo>
                    <a:pt x="470192" y="6350"/>
                    <a:pt x="557822" y="93980"/>
                    <a:pt x="562902" y="203200"/>
                  </a:cubicBezTo>
                  <a:lnTo>
                    <a:pt x="562902" y="230878"/>
                  </a:lnTo>
                  <a:cubicBezTo>
                    <a:pt x="557822" y="338187"/>
                    <a:pt x="470192" y="425817"/>
                    <a:pt x="362242" y="425817"/>
                  </a:cubicBezTo>
                  <a:lnTo>
                    <a:pt x="274320" y="425817"/>
                  </a:lnTo>
                  <a:cubicBezTo>
                    <a:pt x="245110" y="460107"/>
                    <a:pt x="213360" y="490587"/>
                    <a:pt x="176530" y="515987"/>
                  </a:cubicBezTo>
                  <a:lnTo>
                    <a:pt x="152400" y="529957"/>
                  </a:lnTo>
                  <a:cubicBezTo>
                    <a:pt x="139700" y="529957"/>
                    <a:pt x="137160" y="522337"/>
                    <a:pt x="140970" y="509637"/>
                  </a:cubicBezTo>
                  <a:cubicBezTo>
                    <a:pt x="149860" y="481697"/>
                    <a:pt x="148590" y="452487"/>
                    <a:pt x="138430" y="425817"/>
                  </a:cubicBezTo>
                  <a:lnTo>
                    <a:pt x="134620" y="414387"/>
                  </a:lnTo>
                  <a:cubicBezTo>
                    <a:pt x="57150" y="388987"/>
                    <a:pt x="1270" y="315327"/>
                    <a:pt x="0" y="230878"/>
                  </a:cubicBezTo>
                  <a:lnTo>
                    <a:pt x="0" y="201930"/>
                  </a:lnTo>
                  <a:cubicBezTo>
                    <a:pt x="0" y="93980"/>
                    <a:pt x="88900" y="6350"/>
                    <a:pt x="203200" y="0"/>
                  </a:cubicBezTo>
                  <a:lnTo>
                    <a:pt x="36224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107950" y="19050"/>
              <a:ext cx="347002" cy="396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8786854" y="269890"/>
            <a:ext cx="2124693" cy="29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9"/>
              </a:lnSpc>
            </a:pPr>
            <a:r>
              <a:rPr lang="en-US" sz="207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LockMess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3144981" y="488324"/>
            <a:ext cx="1801923" cy="3912843"/>
            <a:chOff x="0" y="0"/>
            <a:chExt cx="5977900" cy="12980903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5977901" cy="12980903"/>
            </a:xfrm>
            <a:custGeom>
              <a:avLst/>
              <a:gdLst/>
              <a:ahLst/>
              <a:cxnLst/>
              <a:rect r="r" b="b" t="t" l="l"/>
              <a:pathLst>
                <a:path h="12980903" w="5977901">
                  <a:moveTo>
                    <a:pt x="5977901" y="383483"/>
                  </a:moveTo>
                  <a:lnTo>
                    <a:pt x="5977901" y="12597420"/>
                  </a:lnTo>
                  <a:cubicBezTo>
                    <a:pt x="5977901" y="12809294"/>
                    <a:pt x="5835228" y="12980903"/>
                    <a:pt x="5659079" y="12980903"/>
                  </a:cubicBezTo>
                  <a:lnTo>
                    <a:pt x="318821" y="12980903"/>
                  </a:lnTo>
                  <a:cubicBezTo>
                    <a:pt x="142673" y="12980903"/>
                    <a:pt x="0" y="12809294"/>
                    <a:pt x="0" y="12597420"/>
                  </a:cubicBezTo>
                  <a:lnTo>
                    <a:pt x="0" y="383483"/>
                  </a:lnTo>
                  <a:cubicBezTo>
                    <a:pt x="0" y="171609"/>
                    <a:pt x="142673" y="0"/>
                    <a:pt x="318821" y="0"/>
                  </a:cubicBezTo>
                  <a:lnTo>
                    <a:pt x="5659079" y="0"/>
                  </a:lnTo>
                  <a:cubicBezTo>
                    <a:pt x="5835228" y="0"/>
                    <a:pt x="5977901" y="171609"/>
                    <a:pt x="5977901" y="383483"/>
                  </a:cubicBezTo>
                  <a:close/>
                </a:path>
              </a:pathLst>
            </a:custGeom>
            <a:blipFill>
              <a:blip r:embed="rId7"/>
              <a:stretch>
                <a:fillRect l="0" t="-1598" r="0" b="-1598"/>
              </a:stretch>
            </a:blipFill>
          </p:spPr>
        </p:sp>
      </p:grpSp>
      <p:sp>
        <p:nvSpPr>
          <p:cNvPr name="Freeform 27" id="27"/>
          <p:cNvSpPr/>
          <p:nvPr/>
        </p:nvSpPr>
        <p:spPr>
          <a:xfrm flipH="false" flipV="false" rot="-33886">
            <a:off x="3008268" y="343128"/>
            <a:ext cx="2075347" cy="4203235"/>
          </a:xfrm>
          <a:custGeom>
            <a:avLst/>
            <a:gdLst/>
            <a:ahLst/>
            <a:cxnLst/>
            <a:rect r="r" b="b" t="t" l="l"/>
            <a:pathLst>
              <a:path h="4203235" w="2075347">
                <a:moveTo>
                  <a:pt x="0" y="0"/>
                </a:moveTo>
                <a:lnTo>
                  <a:pt x="2075348" y="0"/>
                </a:lnTo>
                <a:lnTo>
                  <a:pt x="2075348" y="4203235"/>
                </a:lnTo>
                <a:lnTo>
                  <a:pt x="0" y="420323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28" id="28"/>
          <p:cNvGrpSpPr/>
          <p:nvPr/>
        </p:nvGrpSpPr>
        <p:grpSpPr>
          <a:xfrm rot="-81635">
            <a:off x="5608460" y="2551758"/>
            <a:ext cx="2000430" cy="4343898"/>
            <a:chOff x="0" y="0"/>
            <a:chExt cx="5977900" cy="12980903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5977901" cy="12980903"/>
            </a:xfrm>
            <a:custGeom>
              <a:avLst/>
              <a:gdLst/>
              <a:ahLst/>
              <a:cxnLst/>
              <a:rect r="r" b="b" t="t" l="l"/>
              <a:pathLst>
                <a:path h="12980903" w="5977901">
                  <a:moveTo>
                    <a:pt x="5977901" y="383483"/>
                  </a:moveTo>
                  <a:lnTo>
                    <a:pt x="5977901" y="12597420"/>
                  </a:lnTo>
                  <a:cubicBezTo>
                    <a:pt x="5977901" y="12809294"/>
                    <a:pt x="5835228" y="12980903"/>
                    <a:pt x="5659079" y="12980903"/>
                  </a:cubicBezTo>
                  <a:lnTo>
                    <a:pt x="318821" y="12980903"/>
                  </a:lnTo>
                  <a:cubicBezTo>
                    <a:pt x="142673" y="12980903"/>
                    <a:pt x="0" y="12809294"/>
                    <a:pt x="0" y="12597420"/>
                  </a:cubicBezTo>
                  <a:lnTo>
                    <a:pt x="0" y="383483"/>
                  </a:lnTo>
                  <a:cubicBezTo>
                    <a:pt x="0" y="171609"/>
                    <a:pt x="142673" y="0"/>
                    <a:pt x="318821" y="0"/>
                  </a:cubicBezTo>
                  <a:lnTo>
                    <a:pt x="5659079" y="0"/>
                  </a:lnTo>
                  <a:cubicBezTo>
                    <a:pt x="5835228" y="0"/>
                    <a:pt x="5977901" y="171609"/>
                    <a:pt x="5977901" y="383483"/>
                  </a:cubicBezTo>
                  <a:close/>
                </a:path>
              </a:pathLst>
            </a:custGeom>
            <a:blipFill>
              <a:blip r:embed="rId9"/>
              <a:stretch>
                <a:fillRect l="0" t="-1598" r="0" b="-1598"/>
              </a:stretch>
            </a:blipFill>
          </p:spPr>
        </p:sp>
      </p:grpSp>
      <p:sp>
        <p:nvSpPr>
          <p:cNvPr name="Freeform 30" id="30"/>
          <p:cNvSpPr/>
          <p:nvPr/>
        </p:nvSpPr>
        <p:spPr>
          <a:xfrm flipH="false" flipV="false" rot="-33886">
            <a:off x="5508775" y="2496060"/>
            <a:ext cx="2199802" cy="4455294"/>
          </a:xfrm>
          <a:custGeom>
            <a:avLst/>
            <a:gdLst/>
            <a:ahLst/>
            <a:cxnLst/>
            <a:rect r="r" b="b" t="t" l="l"/>
            <a:pathLst>
              <a:path h="4455294" w="2199802">
                <a:moveTo>
                  <a:pt x="0" y="0"/>
                </a:moveTo>
                <a:lnTo>
                  <a:pt x="2199801" y="0"/>
                </a:lnTo>
                <a:lnTo>
                  <a:pt x="2199801" y="4455294"/>
                </a:lnTo>
                <a:lnTo>
                  <a:pt x="0" y="445529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31" id="31"/>
          <p:cNvGrpSpPr/>
          <p:nvPr/>
        </p:nvGrpSpPr>
        <p:grpSpPr>
          <a:xfrm rot="8178">
            <a:off x="507917" y="2613115"/>
            <a:ext cx="1988574" cy="4318153"/>
            <a:chOff x="0" y="0"/>
            <a:chExt cx="5977900" cy="12980903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5977901" cy="12980903"/>
            </a:xfrm>
            <a:custGeom>
              <a:avLst/>
              <a:gdLst/>
              <a:ahLst/>
              <a:cxnLst/>
              <a:rect r="r" b="b" t="t" l="l"/>
              <a:pathLst>
                <a:path h="12980903" w="5977901">
                  <a:moveTo>
                    <a:pt x="5977901" y="383483"/>
                  </a:moveTo>
                  <a:lnTo>
                    <a:pt x="5977901" y="12597420"/>
                  </a:lnTo>
                  <a:cubicBezTo>
                    <a:pt x="5977901" y="12809294"/>
                    <a:pt x="5835228" y="12980903"/>
                    <a:pt x="5659079" y="12980903"/>
                  </a:cubicBezTo>
                  <a:lnTo>
                    <a:pt x="318821" y="12980903"/>
                  </a:lnTo>
                  <a:cubicBezTo>
                    <a:pt x="142673" y="12980903"/>
                    <a:pt x="0" y="12809294"/>
                    <a:pt x="0" y="12597420"/>
                  </a:cubicBezTo>
                  <a:lnTo>
                    <a:pt x="0" y="383483"/>
                  </a:lnTo>
                  <a:cubicBezTo>
                    <a:pt x="0" y="171609"/>
                    <a:pt x="142673" y="0"/>
                    <a:pt x="318821" y="0"/>
                  </a:cubicBezTo>
                  <a:lnTo>
                    <a:pt x="5659079" y="0"/>
                  </a:lnTo>
                  <a:cubicBezTo>
                    <a:pt x="5835228" y="0"/>
                    <a:pt x="5977901" y="171609"/>
                    <a:pt x="5977901" y="383483"/>
                  </a:cubicBezTo>
                  <a:close/>
                </a:path>
              </a:pathLst>
            </a:custGeom>
            <a:blipFill>
              <a:blip r:embed="rId10"/>
              <a:stretch>
                <a:fillRect l="0" t="-1598" r="0" b="-1598"/>
              </a:stretch>
            </a:blipFill>
          </p:spPr>
        </p:sp>
      </p:grpSp>
      <p:sp>
        <p:nvSpPr>
          <p:cNvPr name="Freeform 33" id="33"/>
          <p:cNvSpPr/>
          <p:nvPr/>
        </p:nvSpPr>
        <p:spPr>
          <a:xfrm flipH="false" flipV="false" rot="-7663">
            <a:off x="413317" y="2552504"/>
            <a:ext cx="2186764" cy="4428889"/>
          </a:xfrm>
          <a:custGeom>
            <a:avLst/>
            <a:gdLst/>
            <a:ahLst/>
            <a:cxnLst/>
            <a:rect r="r" b="b" t="t" l="l"/>
            <a:pathLst>
              <a:path h="4428889" w="2186764">
                <a:moveTo>
                  <a:pt x="0" y="0"/>
                </a:moveTo>
                <a:lnTo>
                  <a:pt x="2186763" y="0"/>
                </a:lnTo>
                <a:lnTo>
                  <a:pt x="2186763" y="4428889"/>
                </a:lnTo>
                <a:lnTo>
                  <a:pt x="0" y="442888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34" id="34"/>
          <p:cNvGrpSpPr/>
          <p:nvPr/>
        </p:nvGrpSpPr>
        <p:grpSpPr>
          <a:xfrm rot="-11025">
            <a:off x="3127401" y="5427747"/>
            <a:ext cx="1837081" cy="3989189"/>
            <a:chOff x="0" y="0"/>
            <a:chExt cx="5977900" cy="12980903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5977901" cy="12980903"/>
            </a:xfrm>
            <a:custGeom>
              <a:avLst/>
              <a:gdLst/>
              <a:ahLst/>
              <a:cxnLst/>
              <a:rect r="r" b="b" t="t" l="l"/>
              <a:pathLst>
                <a:path h="12980903" w="5977901">
                  <a:moveTo>
                    <a:pt x="5977901" y="383483"/>
                  </a:moveTo>
                  <a:lnTo>
                    <a:pt x="5977901" y="12597420"/>
                  </a:lnTo>
                  <a:cubicBezTo>
                    <a:pt x="5977901" y="12809294"/>
                    <a:pt x="5835228" y="12980903"/>
                    <a:pt x="5659079" y="12980903"/>
                  </a:cubicBezTo>
                  <a:lnTo>
                    <a:pt x="318821" y="12980903"/>
                  </a:lnTo>
                  <a:cubicBezTo>
                    <a:pt x="142673" y="12980903"/>
                    <a:pt x="0" y="12809294"/>
                    <a:pt x="0" y="12597420"/>
                  </a:cubicBezTo>
                  <a:lnTo>
                    <a:pt x="0" y="383483"/>
                  </a:lnTo>
                  <a:cubicBezTo>
                    <a:pt x="0" y="171609"/>
                    <a:pt x="142673" y="0"/>
                    <a:pt x="318821" y="0"/>
                  </a:cubicBezTo>
                  <a:lnTo>
                    <a:pt x="5659079" y="0"/>
                  </a:lnTo>
                  <a:cubicBezTo>
                    <a:pt x="5835228" y="0"/>
                    <a:pt x="5977901" y="171609"/>
                    <a:pt x="5977901" y="383483"/>
                  </a:cubicBezTo>
                  <a:close/>
                </a:path>
              </a:pathLst>
            </a:custGeom>
            <a:blipFill>
              <a:blip r:embed="rId11"/>
              <a:stretch>
                <a:fillRect l="0" t="-1598" r="0" b="-1598"/>
              </a:stretch>
            </a:blipFill>
          </p:spPr>
        </p:sp>
      </p:grpSp>
      <p:sp>
        <p:nvSpPr>
          <p:cNvPr name="Freeform 36" id="36"/>
          <p:cNvSpPr/>
          <p:nvPr/>
        </p:nvSpPr>
        <p:spPr>
          <a:xfrm flipH="false" flipV="false" rot="-26866">
            <a:off x="3035856" y="5376597"/>
            <a:ext cx="2020173" cy="4091489"/>
          </a:xfrm>
          <a:custGeom>
            <a:avLst/>
            <a:gdLst/>
            <a:ahLst/>
            <a:cxnLst/>
            <a:rect r="r" b="b" t="t" l="l"/>
            <a:pathLst>
              <a:path h="4091489" w="2020173">
                <a:moveTo>
                  <a:pt x="0" y="0"/>
                </a:moveTo>
                <a:lnTo>
                  <a:pt x="2020172" y="0"/>
                </a:lnTo>
                <a:lnTo>
                  <a:pt x="2020172" y="4091489"/>
                </a:lnTo>
                <a:lnTo>
                  <a:pt x="0" y="409148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F4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70336" y="9503317"/>
            <a:ext cx="19527875" cy="3086100"/>
            <a:chOff x="0" y="0"/>
            <a:chExt cx="514314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43144" cy="812800"/>
            </a:xfrm>
            <a:custGeom>
              <a:avLst/>
              <a:gdLst/>
              <a:ahLst/>
              <a:cxnLst/>
              <a:rect r="r" b="b" t="t" l="l"/>
              <a:pathLst>
                <a:path h="812800" w="5143144">
                  <a:moveTo>
                    <a:pt x="0" y="0"/>
                  </a:moveTo>
                  <a:lnTo>
                    <a:pt x="5143144" y="0"/>
                  </a:lnTo>
                  <a:lnTo>
                    <a:pt x="514314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6456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5143144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50588" y="9759996"/>
            <a:ext cx="307586" cy="307586"/>
          </a:xfrm>
          <a:custGeom>
            <a:avLst/>
            <a:gdLst/>
            <a:ahLst/>
            <a:cxnLst/>
            <a:rect r="r" b="b" t="t" l="l"/>
            <a:pathLst>
              <a:path h="307586" w="307586">
                <a:moveTo>
                  <a:pt x="0" y="0"/>
                </a:moveTo>
                <a:lnTo>
                  <a:pt x="307586" y="0"/>
                </a:lnTo>
                <a:lnTo>
                  <a:pt x="307586" y="307586"/>
                </a:lnTo>
                <a:lnTo>
                  <a:pt x="0" y="3075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247320" y="-3455576"/>
            <a:ext cx="13145186" cy="11209259"/>
          </a:xfrm>
          <a:custGeom>
            <a:avLst/>
            <a:gdLst/>
            <a:ahLst/>
            <a:cxnLst/>
            <a:rect r="r" b="b" t="t" l="l"/>
            <a:pathLst>
              <a:path h="11209259" w="13145186">
                <a:moveTo>
                  <a:pt x="0" y="0"/>
                </a:moveTo>
                <a:lnTo>
                  <a:pt x="13145186" y="0"/>
                </a:lnTo>
                <a:lnTo>
                  <a:pt x="13145186" y="11209258"/>
                </a:lnTo>
                <a:lnTo>
                  <a:pt x="0" y="112092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344004" y="-4227277"/>
            <a:ext cx="11364538" cy="8229600"/>
          </a:xfrm>
          <a:custGeom>
            <a:avLst/>
            <a:gdLst/>
            <a:ahLst/>
            <a:cxnLst/>
            <a:rect r="r" b="b" t="t" l="l"/>
            <a:pathLst>
              <a:path h="8229600" w="11364538">
                <a:moveTo>
                  <a:pt x="0" y="0"/>
                </a:moveTo>
                <a:lnTo>
                  <a:pt x="11364539" y="0"/>
                </a:lnTo>
                <a:lnTo>
                  <a:pt x="1136453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969" r="0" b="-969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41201" y="1525442"/>
            <a:ext cx="1411466" cy="623611"/>
          </a:xfrm>
          <a:custGeom>
            <a:avLst/>
            <a:gdLst/>
            <a:ahLst/>
            <a:cxnLst/>
            <a:rect r="r" b="b" t="t" l="l"/>
            <a:pathLst>
              <a:path h="623611" w="1411466">
                <a:moveTo>
                  <a:pt x="0" y="0"/>
                </a:moveTo>
                <a:lnTo>
                  <a:pt x="1411466" y="0"/>
                </a:lnTo>
                <a:lnTo>
                  <a:pt x="1411466" y="623611"/>
                </a:lnTo>
                <a:lnTo>
                  <a:pt x="0" y="62361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74973" y="9813283"/>
            <a:ext cx="1196029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09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71003" y="1378287"/>
            <a:ext cx="11053681" cy="997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69"/>
              </a:lnSpc>
            </a:pPr>
            <a:r>
              <a:rPr lang="en-US" sz="6999" b="true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 &amp; Reflection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46018" y="3457380"/>
            <a:ext cx="7473256" cy="4850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b="true" sz="2400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Delivered fully functional Lockmess:</a:t>
            </a: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 real-time chat, groups/channels, interest-based recommendations</a:t>
            </a:r>
          </a:p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b="true" sz="2400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Architecture:</a:t>
            </a: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 Monolithic + EDA + WebSocket → low latency, high reliability</a:t>
            </a:r>
          </a:p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Flutter client + Supabase BaaS → simple, effective, no custom server needed</a:t>
            </a:r>
          </a:p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b="true" sz="2400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Testing confirmed:</a:t>
            </a: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 &lt;1s latency, stable concurrency, &gt;95% pass rate</a:t>
            </a:r>
          </a:p>
          <a:p>
            <a:pPr algn="l">
              <a:lnSpc>
                <a:spcPts val="3840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918395" y="2880630"/>
            <a:ext cx="3857542" cy="34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24"/>
              </a:lnSpc>
            </a:pPr>
            <a:r>
              <a:rPr lang="en-US" sz="2400" b="true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Achievements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650873" y="2880630"/>
            <a:ext cx="3857542" cy="34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24"/>
              </a:lnSpc>
            </a:pPr>
            <a:r>
              <a:rPr lang="en-US" sz="2400" b="true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Reflection &amp; Lessons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629275" y="3395814"/>
            <a:ext cx="8375106" cy="5821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b="true" sz="2400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Monolithic strengths:</a:t>
            </a: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 fast development, easy debugging, suitable for small–medium scale</a:t>
            </a:r>
          </a:p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b="true" sz="2400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Limitation:</a:t>
            </a: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 potential bottleneck at large scale → consider microservices later</a:t>
            </a:r>
          </a:p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Clean Architecture greatly improves maintainability &amp; testability</a:t>
            </a:r>
          </a:p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b="true" sz="2400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Future directions:</a:t>
            </a: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>
              <a:lnSpc>
                <a:spcPts val="3840"/>
              </a:lnSpc>
            </a:pP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       </a:t>
            </a: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• Add media support (images, video, voice) </a:t>
            </a:r>
          </a:p>
          <a:p>
            <a:pPr algn="l">
              <a:lnSpc>
                <a:spcPts val="3840"/>
              </a:lnSpc>
            </a:pP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       • Advanced ML-based recommendations </a:t>
            </a:r>
          </a:p>
          <a:p>
            <a:pPr algn="l">
              <a:lnSpc>
                <a:spcPts val="3840"/>
              </a:lnSpc>
            </a:pP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       • Message queues for high load </a:t>
            </a:r>
          </a:p>
          <a:p>
            <a:pPr algn="l">
              <a:lnSpc>
                <a:spcPts val="3840"/>
              </a:lnSpc>
            </a:pP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       • Production cloud deployment &amp;   monitoring</a:t>
            </a:r>
          </a:p>
          <a:p>
            <a:pPr algn="l">
              <a:lnSpc>
                <a:spcPts val="3840"/>
              </a:lnSpc>
            </a:pPr>
          </a:p>
        </p:txBody>
      </p:sp>
      <p:grpSp>
        <p:nvGrpSpPr>
          <p:cNvPr name="Group 15" id="15"/>
          <p:cNvGrpSpPr/>
          <p:nvPr/>
        </p:nvGrpSpPr>
        <p:grpSpPr>
          <a:xfrm rot="0">
            <a:off x="15163541" y="55519"/>
            <a:ext cx="2731132" cy="3659974"/>
            <a:chOff x="0" y="0"/>
            <a:chExt cx="3641509" cy="487996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84228"/>
              <a:ext cx="3295979" cy="4795737"/>
            </a:xfrm>
            <a:custGeom>
              <a:avLst/>
              <a:gdLst/>
              <a:ahLst/>
              <a:cxnLst/>
              <a:rect r="r" b="b" t="t" l="l"/>
              <a:pathLst>
                <a:path h="4795737" w="3295979">
                  <a:moveTo>
                    <a:pt x="0" y="0"/>
                  </a:moveTo>
                  <a:lnTo>
                    <a:pt x="3295979" y="0"/>
                  </a:lnTo>
                  <a:lnTo>
                    <a:pt x="3295979" y="4795737"/>
                  </a:lnTo>
                  <a:lnTo>
                    <a:pt x="0" y="47957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2083641" y="0"/>
              <a:ext cx="1557868" cy="1899839"/>
            </a:xfrm>
            <a:custGeom>
              <a:avLst/>
              <a:gdLst/>
              <a:ahLst/>
              <a:cxnLst/>
              <a:rect r="r" b="b" t="t" l="l"/>
              <a:pathLst>
                <a:path h="1899839" w="1557868">
                  <a:moveTo>
                    <a:pt x="0" y="0"/>
                  </a:moveTo>
                  <a:lnTo>
                    <a:pt x="1557868" y="0"/>
                  </a:lnTo>
                  <a:lnTo>
                    <a:pt x="1557868" y="1899839"/>
                  </a:lnTo>
                  <a:lnTo>
                    <a:pt x="0" y="18998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113903" y="2845501"/>
              <a:ext cx="1034718" cy="1261851"/>
            </a:xfrm>
            <a:custGeom>
              <a:avLst/>
              <a:gdLst/>
              <a:ahLst/>
              <a:cxnLst/>
              <a:rect r="r" b="b" t="t" l="l"/>
              <a:pathLst>
                <a:path h="1261851" w="1034718">
                  <a:moveTo>
                    <a:pt x="0" y="0"/>
                  </a:moveTo>
                  <a:lnTo>
                    <a:pt x="1034718" y="0"/>
                  </a:lnTo>
                  <a:lnTo>
                    <a:pt x="1034718" y="1261851"/>
                  </a:lnTo>
                  <a:lnTo>
                    <a:pt x="0" y="12618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1340793" y="2839224"/>
            <a:ext cx="385068" cy="385068"/>
          </a:xfrm>
          <a:custGeom>
            <a:avLst/>
            <a:gdLst/>
            <a:ahLst/>
            <a:cxnLst/>
            <a:rect r="r" b="b" t="t" l="l"/>
            <a:pathLst>
              <a:path h="385068" w="385068">
                <a:moveTo>
                  <a:pt x="0" y="0"/>
                </a:moveTo>
                <a:lnTo>
                  <a:pt x="385068" y="0"/>
                </a:lnTo>
                <a:lnTo>
                  <a:pt x="385068" y="385068"/>
                </a:lnTo>
                <a:lnTo>
                  <a:pt x="0" y="385068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8951466" y="2839224"/>
            <a:ext cx="385068" cy="385068"/>
          </a:xfrm>
          <a:custGeom>
            <a:avLst/>
            <a:gdLst/>
            <a:ahLst/>
            <a:cxnLst/>
            <a:rect r="r" b="b" t="t" l="l"/>
            <a:pathLst>
              <a:path h="385068" w="385068">
                <a:moveTo>
                  <a:pt x="0" y="0"/>
                </a:moveTo>
                <a:lnTo>
                  <a:pt x="385068" y="0"/>
                </a:lnTo>
                <a:lnTo>
                  <a:pt x="385068" y="385068"/>
                </a:lnTo>
                <a:lnTo>
                  <a:pt x="0" y="385068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6708356" y="9779046"/>
            <a:ext cx="4871287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PHENIKAA SCHOOL OF COMPUTING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816683" y="321376"/>
            <a:ext cx="477721" cy="449762"/>
            <a:chOff x="0" y="0"/>
            <a:chExt cx="562902" cy="529957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562902" cy="529957"/>
            </a:xfrm>
            <a:custGeom>
              <a:avLst/>
              <a:gdLst/>
              <a:ahLst/>
              <a:cxnLst/>
              <a:rect r="r" b="b" t="t" l="l"/>
              <a:pathLst>
                <a:path h="529957" w="562902">
                  <a:moveTo>
                    <a:pt x="359702" y="0"/>
                  </a:moveTo>
                  <a:cubicBezTo>
                    <a:pt x="470192" y="6350"/>
                    <a:pt x="557822" y="93980"/>
                    <a:pt x="562902" y="203200"/>
                  </a:cubicBezTo>
                  <a:lnTo>
                    <a:pt x="562902" y="230878"/>
                  </a:lnTo>
                  <a:cubicBezTo>
                    <a:pt x="557822" y="338187"/>
                    <a:pt x="470192" y="425817"/>
                    <a:pt x="362242" y="425817"/>
                  </a:cubicBezTo>
                  <a:lnTo>
                    <a:pt x="274320" y="425817"/>
                  </a:lnTo>
                  <a:cubicBezTo>
                    <a:pt x="245110" y="460107"/>
                    <a:pt x="213360" y="490587"/>
                    <a:pt x="176530" y="515987"/>
                  </a:cubicBezTo>
                  <a:lnTo>
                    <a:pt x="152400" y="529957"/>
                  </a:lnTo>
                  <a:cubicBezTo>
                    <a:pt x="139700" y="529957"/>
                    <a:pt x="137160" y="522337"/>
                    <a:pt x="140970" y="509637"/>
                  </a:cubicBezTo>
                  <a:cubicBezTo>
                    <a:pt x="149860" y="481697"/>
                    <a:pt x="148590" y="452487"/>
                    <a:pt x="138430" y="425817"/>
                  </a:cubicBezTo>
                  <a:lnTo>
                    <a:pt x="134620" y="414387"/>
                  </a:lnTo>
                  <a:cubicBezTo>
                    <a:pt x="57150" y="388987"/>
                    <a:pt x="1270" y="315327"/>
                    <a:pt x="0" y="230878"/>
                  </a:cubicBezTo>
                  <a:lnTo>
                    <a:pt x="0" y="201930"/>
                  </a:lnTo>
                  <a:cubicBezTo>
                    <a:pt x="0" y="93980"/>
                    <a:pt x="88900" y="6350"/>
                    <a:pt x="203200" y="0"/>
                  </a:cubicBezTo>
                  <a:lnTo>
                    <a:pt x="36224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4" id="24"/>
            <p:cNvSpPr txBox="true"/>
            <p:nvPr/>
          </p:nvSpPr>
          <p:spPr>
            <a:xfrm>
              <a:off x="107950" y="19050"/>
              <a:ext cx="347002" cy="396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514332" y="406945"/>
            <a:ext cx="2124693" cy="29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9"/>
              </a:lnSpc>
            </a:pPr>
            <a:r>
              <a:rPr lang="en-US" sz="207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LockMess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F4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247320" y="-3455576"/>
            <a:ext cx="13145186" cy="11209259"/>
          </a:xfrm>
          <a:custGeom>
            <a:avLst/>
            <a:gdLst/>
            <a:ahLst/>
            <a:cxnLst/>
            <a:rect r="r" b="b" t="t" l="l"/>
            <a:pathLst>
              <a:path h="11209259" w="13145186">
                <a:moveTo>
                  <a:pt x="0" y="0"/>
                </a:moveTo>
                <a:lnTo>
                  <a:pt x="13145186" y="0"/>
                </a:lnTo>
                <a:lnTo>
                  <a:pt x="13145186" y="11209258"/>
                </a:lnTo>
                <a:lnTo>
                  <a:pt x="0" y="112092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424866" y="287472"/>
            <a:ext cx="11364538" cy="8229600"/>
          </a:xfrm>
          <a:custGeom>
            <a:avLst/>
            <a:gdLst/>
            <a:ahLst/>
            <a:cxnLst/>
            <a:rect r="r" b="b" t="t" l="l"/>
            <a:pathLst>
              <a:path h="8229600" w="11364538">
                <a:moveTo>
                  <a:pt x="0" y="0"/>
                </a:moveTo>
                <a:lnTo>
                  <a:pt x="11364538" y="0"/>
                </a:lnTo>
                <a:lnTo>
                  <a:pt x="113645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969" r="0" b="-969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74973" y="1357117"/>
            <a:ext cx="9465958" cy="7572766"/>
          </a:xfrm>
          <a:custGeom>
            <a:avLst/>
            <a:gdLst/>
            <a:ahLst/>
            <a:cxnLst/>
            <a:rect r="r" b="b" t="t" l="l"/>
            <a:pathLst>
              <a:path h="7572766" w="9465958">
                <a:moveTo>
                  <a:pt x="0" y="0"/>
                </a:moveTo>
                <a:lnTo>
                  <a:pt x="9465958" y="0"/>
                </a:lnTo>
                <a:lnTo>
                  <a:pt x="9465958" y="7572766"/>
                </a:lnTo>
                <a:lnTo>
                  <a:pt x="0" y="75727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9581084" y="2198028"/>
            <a:ext cx="8245295" cy="6395257"/>
          </a:xfrm>
          <a:custGeom>
            <a:avLst/>
            <a:gdLst/>
            <a:ahLst/>
            <a:cxnLst/>
            <a:rect r="r" b="b" t="t" l="l"/>
            <a:pathLst>
              <a:path h="6395257" w="8245295">
                <a:moveTo>
                  <a:pt x="8245295" y="0"/>
                </a:moveTo>
                <a:lnTo>
                  <a:pt x="0" y="0"/>
                </a:lnTo>
                <a:lnTo>
                  <a:pt x="0" y="6395257"/>
                </a:lnTo>
                <a:lnTo>
                  <a:pt x="8245295" y="6395257"/>
                </a:lnTo>
                <a:lnTo>
                  <a:pt x="8245295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-970336" y="9503317"/>
            <a:ext cx="19527875" cy="3086100"/>
            <a:chOff x="0" y="0"/>
            <a:chExt cx="5143144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143144" cy="812800"/>
            </a:xfrm>
            <a:custGeom>
              <a:avLst/>
              <a:gdLst/>
              <a:ahLst/>
              <a:cxnLst/>
              <a:rect r="r" b="b" t="t" l="l"/>
              <a:pathLst>
                <a:path h="812800" w="5143144">
                  <a:moveTo>
                    <a:pt x="0" y="0"/>
                  </a:moveTo>
                  <a:lnTo>
                    <a:pt x="5143144" y="0"/>
                  </a:lnTo>
                  <a:lnTo>
                    <a:pt x="514314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6456A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19050"/>
              <a:ext cx="5143144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9675422" y="6584934"/>
            <a:ext cx="2143275" cy="2155030"/>
          </a:xfrm>
          <a:custGeom>
            <a:avLst/>
            <a:gdLst/>
            <a:ahLst/>
            <a:cxnLst/>
            <a:rect r="r" b="b" t="t" l="l"/>
            <a:pathLst>
              <a:path h="2155030" w="2143275">
                <a:moveTo>
                  <a:pt x="0" y="0"/>
                </a:moveTo>
                <a:lnTo>
                  <a:pt x="2143275" y="0"/>
                </a:lnTo>
                <a:lnTo>
                  <a:pt x="2143275" y="2155030"/>
                </a:lnTo>
                <a:lnTo>
                  <a:pt x="0" y="215503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016737" y="3894755"/>
            <a:ext cx="7407050" cy="444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530"/>
              </a:lnSpc>
            </a:pPr>
            <a:r>
              <a:rPr lang="en-US" sz="8445" b="true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DEVELOPING MOBILE MESSAGING APPLICATION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708356" y="9779046"/>
            <a:ext cx="4871287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PHENIKAA SCHOOL OF COMPUTING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1094647" y="6584934"/>
            <a:ext cx="2143275" cy="2155030"/>
          </a:xfrm>
          <a:custGeom>
            <a:avLst/>
            <a:gdLst/>
            <a:ahLst/>
            <a:cxnLst/>
            <a:rect r="r" b="b" t="t" l="l"/>
            <a:pathLst>
              <a:path h="2155030" w="2143275">
                <a:moveTo>
                  <a:pt x="0" y="0"/>
                </a:moveTo>
                <a:lnTo>
                  <a:pt x="2143275" y="0"/>
                </a:lnTo>
                <a:lnTo>
                  <a:pt x="2143275" y="2155030"/>
                </a:lnTo>
                <a:lnTo>
                  <a:pt x="0" y="215503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2513873" y="6584934"/>
            <a:ext cx="2143275" cy="2155030"/>
          </a:xfrm>
          <a:custGeom>
            <a:avLst/>
            <a:gdLst/>
            <a:ahLst/>
            <a:cxnLst/>
            <a:rect r="r" b="b" t="t" l="l"/>
            <a:pathLst>
              <a:path h="2155030" w="2143275">
                <a:moveTo>
                  <a:pt x="0" y="0"/>
                </a:moveTo>
                <a:lnTo>
                  <a:pt x="2143274" y="0"/>
                </a:lnTo>
                <a:lnTo>
                  <a:pt x="2143274" y="2155030"/>
                </a:lnTo>
                <a:lnTo>
                  <a:pt x="0" y="215503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4645764" y="2513499"/>
            <a:ext cx="2593538" cy="951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745"/>
              </a:lnSpc>
              <a:spcBef>
                <a:spcPct val="0"/>
              </a:spcBef>
            </a:pPr>
            <a:r>
              <a:rPr lang="en-US" b="true" sz="6678">
                <a:solidFill>
                  <a:srgbClr val="399DC1"/>
                </a:solidFill>
                <a:latin typeface="Poppins Bold"/>
                <a:ea typeface="Poppins Bold"/>
                <a:cs typeface="Poppins Bold"/>
                <a:sym typeface="Poppins Bold"/>
              </a:rPr>
              <a:t>TOPIC</a:t>
            </a:r>
          </a:p>
        </p:txBody>
      </p:sp>
      <p:sp>
        <p:nvSpPr>
          <p:cNvPr name="TextBox 15" id="15"/>
          <p:cNvSpPr txBox="true"/>
          <p:nvPr/>
        </p:nvSpPr>
        <p:spPr>
          <a:xfrm rot="485450">
            <a:off x="11176400" y="3797491"/>
            <a:ext cx="4116342" cy="915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42"/>
              </a:lnSpc>
              <a:spcBef>
                <a:spcPct val="0"/>
              </a:spcBef>
            </a:pPr>
            <a:r>
              <a:rPr lang="en-US" b="true" sz="6378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Group 04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74973" y="9813283"/>
            <a:ext cx="1196029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01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16850588" y="9759996"/>
            <a:ext cx="307586" cy="307586"/>
          </a:xfrm>
          <a:custGeom>
            <a:avLst/>
            <a:gdLst/>
            <a:ahLst/>
            <a:cxnLst/>
            <a:rect r="r" b="b" t="t" l="l"/>
            <a:pathLst>
              <a:path h="307586" w="307586">
                <a:moveTo>
                  <a:pt x="0" y="0"/>
                </a:moveTo>
                <a:lnTo>
                  <a:pt x="307586" y="0"/>
                </a:lnTo>
                <a:lnTo>
                  <a:pt x="307586" y="307586"/>
                </a:lnTo>
                <a:lnTo>
                  <a:pt x="0" y="30758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2521071" y="1693221"/>
            <a:ext cx="2124693" cy="29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9"/>
              </a:lnSpc>
            </a:pPr>
            <a:r>
              <a:rPr lang="en-US" sz="207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LockMess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772988" y="1607652"/>
            <a:ext cx="477721" cy="449762"/>
            <a:chOff x="0" y="0"/>
            <a:chExt cx="562902" cy="529957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562902" cy="529957"/>
            </a:xfrm>
            <a:custGeom>
              <a:avLst/>
              <a:gdLst/>
              <a:ahLst/>
              <a:cxnLst/>
              <a:rect r="r" b="b" t="t" l="l"/>
              <a:pathLst>
                <a:path h="529957" w="562902">
                  <a:moveTo>
                    <a:pt x="359702" y="0"/>
                  </a:moveTo>
                  <a:cubicBezTo>
                    <a:pt x="470192" y="6350"/>
                    <a:pt x="557822" y="93980"/>
                    <a:pt x="562902" y="203200"/>
                  </a:cubicBezTo>
                  <a:lnTo>
                    <a:pt x="562902" y="230878"/>
                  </a:lnTo>
                  <a:cubicBezTo>
                    <a:pt x="557822" y="338187"/>
                    <a:pt x="470192" y="425817"/>
                    <a:pt x="362242" y="425817"/>
                  </a:cubicBezTo>
                  <a:lnTo>
                    <a:pt x="274320" y="425817"/>
                  </a:lnTo>
                  <a:cubicBezTo>
                    <a:pt x="245110" y="460107"/>
                    <a:pt x="213360" y="490587"/>
                    <a:pt x="176530" y="515987"/>
                  </a:cubicBezTo>
                  <a:lnTo>
                    <a:pt x="152400" y="529957"/>
                  </a:lnTo>
                  <a:cubicBezTo>
                    <a:pt x="139700" y="529957"/>
                    <a:pt x="137160" y="522337"/>
                    <a:pt x="140970" y="509637"/>
                  </a:cubicBezTo>
                  <a:cubicBezTo>
                    <a:pt x="149860" y="481697"/>
                    <a:pt x="148590" y="452487"/>
                    <a:pt x="138430" y="425817"/>
                  </a:cubicBezTo>
                  <a:lnTo>
                    <a:pt x="134620" y="414387"/>
                  </a:lnTo>
                  <a:cubicBezTo>
                    <a:pt x="57150" y="388987"/>
                    <a:pt x="1270" y="315327"/>
                    <a:pt x="0" y="230878"/>
                  </a:cubicBezTo>
                  <a:lnTo>
                    <a:pt x="0" y="201930"/>
                  </a:lnTo>
                  <a:cubicBezTo>
                    <a:pt x="0" y="93980"/>
                    <a:pt x="88900" y="6350"/>
                    <a:pt x="203200" y="0"/>
                  </a:cubicBezTo>
                  <a:lnTo>
                    <a:pt x="36224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107950" y="19050"/>
              <a:ext cx="347002" cy="396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F4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247320" y="-3455576"/>
            <a:ext cx="13145186" cy="11209259"/>
          </a:xfrm>
          <a:custGeom>
            <a:avLst/>
            <a:gdLst/>
            <a:ahLst/>
            <a:cxnLst/>
            <a:rect r="r" b="b" t="t" l="l"/>
            <a:pathLst>
              <a:path h="11209259" w="13145186">
                <a:moveTo>
                  <a:pt x="0" y="0"/>
                </a:moveTo>
                <a:lnTo>
                  <a:pt x="13145186" y="0"/>
                </a:lnTo>
                <a:lnTo>
                  <a:pt x="13145186" y="11209258"/>
                </a:lnTo>
                <a:lnTo>
                  <a:pt x="0" y="112092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970336" y="9503317"/>
            <a:ext cx="19527875" cy="3086100"/>
            <a:chOff x="0" y="0"/>
            <a:chExt cx="5143144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143144" cy="812800"/>
            </a:xfrm>
            <a:custGeom>
              <a:avLst/>
              <a:gdLst/>
              <a:ahLst/>
              <a:cxnLst/>
              <a:rect r="r" b="b" t="t" l="l"/>
              <a:pathLst>
                <a:path h="812800" w="5143144">
                  <a:moveTo>
                    <a:pt x="0" y="0"/>
                  </a:moveTo>
                  <a:lnTo>
                    <a:pt x="5143144" y="0"/>
                  </a:lnTo>
                  <a:lnTo>
                    <a:pt x="514314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6456A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19050"/>
              <a:ext cx="5143144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6850588" y="9759996"/>
            <a:ext cx="307586" cy="307586"/>
          </a:xfrm>
          <a:custGeom>
            <a:avLst/>
            <a:gdLst/>
            <a:ahLst/>
            <a:cxnLst/>
            <a:rect r="r" b="b" t="t" l="l"/>
            <a:pathLst>
              <a:path h="307586" w="307586">
                <a:moveTo>
                  <a:pt x="0" y="0"/>
                </a:moveTo>
                <a:lnTo>
                  <a:pt x="307586" y="0"/>
                </a:lnTo>
                <a:lnTo>
                  <a:pt x="307586" y="307586"/>
                </a:lnTo>
                <a:lnTo>
                  <a:pt x="0" y="3075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603788" y="1521924"/>
            <a:ext cx="13260423" cy="6533772"/>
          </a:xfrm>
          <a:custGeom>
            <a:avLst/>
            <a:gdLst/>
            <a:ahLst/>
            <a:cxnLst/>
            <a:rect r="r" b="b" t="t" l="l"/>
            <a:pathLst>
              <a:path h="6533772" w="13260423">
                <a:moveTo>
                  <a:pt x="0" y="0"/>
                </a:moveTo>
                <a:lnTo>
                  <a:pt x="13260423" y="0"/>
                </a:lnTo>
                <a:lnTo>
                  <a:pt x="13260423" y="6533772"/>
                </a:lnTo>
                <a:lnTo>
                  <a:pt x="0" y="65337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708356" y="9779046"/>
            <a:ext cx="4871287" cy="220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www.reallygreatsite.com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74973" y="9813283"/>
            <a:ext cx="1196029" cy="220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015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347491" y="4376821"/>
            <a:ext cx="9341757" cy="1569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54"/>
              </a:lnSpc>
            </a:pPr>
            <a:r>
              <a:rPr lang="en-US" sz="10945" b="true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You!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954217" y="5888724"/>
            <a:ext cx="8379566" cy="7000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7"/>
              </a:lnSpc>
            </a:pPr>
            <a:r>
              <a:rPr lang="en-US" sz="1962">
                <a:solidFill>
                  <a:srgbClr val="16456A"/>
                </a:solidFill>
                <a:latin typeface="Poppins"/>
                <a:ea typeface="Poppins"/>
                <a:cs typeface="Poppins"/>
                <a:sym typeface="Poppins"/>
              </a:rPr>
              <a:t>Thank you for your attention. We hope this presentation will enhance your understanding of the project's software architecture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7581981" y="1698782"/>
            <a:ext cx="487499" cy="450271"/>
          </a:xfrm>
          <a:custGeom>
            <a:avLst/>
            <a:gdLst/>
            <a:ahLst/>
            <a:cxnLst/>
            <a:rect r="r" b="b" t="t" l="l"/>
            <a:pathLst>
              <a:path h="450271" w="487499">
                <a:moveTo>
                  <a:pt x="0" y="0"/>
                </a:moveTo>
                <a:lnTo>
                  <a:pt x="487499" y="0"/>
                </a:lnTo>
                <a:lnTo>
                  <a:pt x="487499" y="450271"/>
                </a:lnTo>
                <a:lnTo>
                  <a:pt x="0" y="45027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330064" y="1784602"/>
            <a:ext cx="2124693" cy="297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9"/>
              </a:lnSpc>
            </a:pPr>
            <a:r>
              <a:rPr lang="en-US" sz="207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Wardiere.Inc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0842920" y="6676168"/>
            <a:ext cx="2143275" cy="2155030"/>
          </a:xfrm>
          <a:custGeom>
            <a:avLst/>
            <a:gdLst/>
            <a:ahLst/>
            <a:cxnLst/>
            <a:rect r="r" b="b" t="t" l="l"/>
            <a:pathLst>
              <a:path h="2155030" w="2143275">
                <a:moveTo>
                  <a:pt x="0" y="0"/>
                </a:moveTo>
                <a:lnTo>
                  <a:pt x="2143275" y="0"/>
                </a:lnTo>
                <a:lnTo>
                  <a:pt x="2143275" y="2155029"/>
                </a:lnTo>
                <a:lnTo>
                  <a:pt x="0" y="215502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2262145" y="6676168"/>
            <a:ext cx="2143275" cy="2155030"/>
          </a:xfrm>
          <a:custGeom>
            <a:avLst/>
            <a:gdLst/>
            <a:ahLst/>
            <a:cxnLst/>
            <a:rect r="r" b="b" t="t" l="l"/>
            <a:pathLst>
              <a:path h="2155030" w="2143275">
                <a:moveTo>
                  <a:pt x="0" y="0"/>
                </a:moveTo>
                <a:lnTo>
                  <a:pt x="2143275" y="0"/>
                </a:lnTo>
                <a:lnTo>
                  <a:pt x="2143275" y="2155029"/>
                </a:lnTo>
                <a:lnTo>
                  <a:pt x="0" y="215502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3681371" y="6676168"/>
            <a:ext cx="2143275" cy="2155030"/>
          </a:xfrm>
          <a:custGeom>
            <a:avLst/>
            <a:gdLst/>
            <a:ahLst/>
            <a:cxnLst/>
            <a:rect r="r" b="b" t="t" l="l"/>
            <a:pathLst>
              <a:path h="2155030" w="2143275">
                <a:moveTo>
                  <a:pt x="0" y="0"/>
                </a:moveTo>
                <a:lnTo>
                  <a:pt x="2143275" y="0"/>
                </a:lnTo>
                <a:lnTo>
                  <a:pt x="2143275" y="2155029"/>
                </a:lnTo>
                <a:lnTo>
                  <a:pt x="0" y="215502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F4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70336" y="9503317"/>
            <a:ext cx="19527875" cy="3086100"/>
            <a:chOff x="0" y="0"/>
            <a:chExt cx="514314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43144" cy="812800"/>
            </a:xfrm>
            <a:custGeom>
              <a:avLst/>
              <a:gdLst/>
              <a:ahLst/>
              <a:cxnLst/>
              <a:rect r="r" b="b" t="t" l="l"/>
              <a:pathLst>
                <a:path h="812800" w="5143144">
                  <a:moveTo>
                    <a:pt x="0" y="0"/>
                  </a:moveTo>
                  <a:lnTo>
                    <a:pt x="5143144" y="0"/>
                  </a:lnTo>
                  <a:lnTo>
                    <a:pt x="514314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6456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5143144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50588" y="9759996"/>
            <a:ext cx="307586" cy="307586"/>
          </a:xfrm>
          <a:custGeom>
            <a:avLst/>
            <a:gdLst/>
            <a:ahLst/>
            <a:cxnLst/>
            <a:rect r="r" b="b" t="t" l="l"/>
            <a:pathLst>
              <a:path h="307586" w="307586">
                <a:moveTo>
                  <a:pt x="0" y="0"/>
                </a:moveTo>
                <a:lnTo>
                  <a:pt x="307586" y="0"/>
                </a:lnTo>
                <a:lnTo>
                  <a:pt x="307586" y="307586"/>
                </a:lnTo>
                <a:lnTo>
                  <a:pt x="0" y="3075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247320" y="-3455576"/>
            <a:ext cx="13145186" cy="11209259"/>
          </a:xfrm>
          <a:custGeom>
            <a:avLst/>
            <a:gdLst/>
            <a:ahLst/>
            <a:cxnLst/>
            <a:rect r="r" b="b" t="t" l="l"/>
            <a:pathLst>
              <a:path h="11209259" w="13145186">
                <a:moveTo>
                  <a:pt x="0" y="0"/>
                </a:moveTo>
                <a:lnTo>
                  <a:pt x="13145186" y="0"/>
                </a:lnTo>
                <a:lnTo>
                  <a:pt x="13145186" y="11209258"/>
                </a:lnTo>
                <a:lnTo>
                  <a:pt x="0" y="112092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389394" y="718936"/>
            <a:ext cx="2143275" cy="2155030"/>
          </a:xfrm>
          <a:custGeom>
            <a:avLst/>
            <a:gdLst/>
            <a:ahLst/>
            <a:cxnLst/>
            <a:rect r="r" b="b" t="t" l="l"/>
            <a:pathLst>
              <a:path h="2155030" w="2143275">
                <a:moveTo>
                  <a:pt x="0" y="0"/>
                </a:moveTo>
                <a:lnTo>
                  <a:pt x="2143275" y="0"/>
                </a:lnTo>
                <a:lnTo>
                  <a:pt x="2143275" y="2155030"/>
                </a:lnTo>
                <a:lnTo>
                  <a:pt x="0" y="21550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808619" y="718936"/>
            <a:ext cx="2143275" cy="2155030"/>
          </a:xfrm>
          <a:custGeom>
            <a:avLst/>
            <a:gdLst/>
            <a:ahLst/>
            <a:cxnLst/>
            <a:rect r="r" b="b" t="t" l="l"/>
            <a:pathLst>
              <a:path h="2155030" w="2143275">
                <a:moveTo>
                  <a:pt x="0" y="0"/>
                </a:moveTo>
                <a:lnTo>
                  <a:pt x="2143275" y="0"/>
                </a:lnTo>
                <a:lnTo>
                  <a:pt x="2143275" y="2155030"/>
                </a:lnTo>
                <a:lnTo>
                  <a:pt x="0" y="21550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227844" y="718936"/>
            <a:ext cx="2143275" cy="2155030"/>
          </a:xfrm>
          <a:custGeom>
            <a:avLst/>
            <a:gdLst/>
            <a:ahLst/>
            <a:cxnLst/>
            <a:rect r="r" b="b" t="t" l="l"/>
            <a:pathLst>
              <a:path h="2155030" w="2143275">
                <a:moveTo>
                  <a:pt x="0" y="0"/>
                </a:moveTo>
                <a:lnTo>
                  <a:pt x="2143275" y="0"/>
                </a:lnTo>
                <a:lnTo>
                  <a:pt x="2143275" y="2155030"/>
                </a:lnTo>
                <a:lnTo>
                  <a:pt x="0" y="21550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0" y="1979784"/>
            <a:ext cx="6517708" cy="6657598"/>
            <a:chOff x="0" y="0"/>
            <a:chExt cx="8690278" cy="887679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413236" y="0"/>
              <a:ext cx="8277041" cy="8642619"/>
            </a:xfrm>
            <a:custGeom>
              <a:avLst/>
              <a:gdLst/>
              <a:ahLst/>
              <a:cxnLst/>
              <a:rect r="r" b="b" t="t" l="l"/>
              <a:pathLst>
                <a:path h="8642619" w="8277041">
                  <a:moveTo>
                    <a:pt x="0" y="0"/>
                  </a:moveTo>
                  <a:lnTo>
                    <a:pt x="8277042" y="0"/>
                  </a:lnTo>
                  <a:lnTo>
                    <a:pt x="8277042" y="8642619"/>
                  </a:lnTo>
                  <a:lnTo>
                    <a:pt x="0" y="86426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3390397"/>
              <a:ext cx="4428841" cy="5486400"/>
            </a:xfrm>
            <a:custGeom>
              <a:avLst/>
              <a:gdLst/>
              <a:ahLst/>
              <a:cxnLst/>
              <a:rect r="r" b="b" t="t" l="l"/>
              <a:pathLst>
                <a:path h="5486400" w="4428841">
                  <a:moveTo>
                    <a:pt x="0" y="0"/>
                  </a:moveTo>
                  <a:lnTo>
                    <a:pt x="4428841" y="0"/>
                  </a:lnTo>
                  <a:lnTo>
                    <a:pt x="4428841" y="5486400"/>
                  </a:lnTo>
                  <a:lnTo>
                    <a:pt x="0" y="5486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295592" y="8817830"/>
            <a:ext cx="440470" cy="440470"/>
          </a:xfrm>
          <a:custGeom>
            <a:avLst/>
            <a:gdLst/>
            <a:ahLst/>
            <a:cxnLst/>
            <a:rect r="r" b="b" t="t" l="l"/>
            <a:pathLst>
              <a:path h="440470" w="440470">
                <a:moveTo>
                  <a:pt x="0" y="0"/>
                </a:moveTo>
                <a:lnTo>
                  <a:pt x="440470" y="0"/>
                </a:lnTo>
                <a:lnTo>
                  <a:pt x="440470" y="440470"/>
                </a:lnTo>
                <a:lnTo>
                  <a:pt x="0" y="44047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2562697" y="8817830"/>
            <a:ext cx="440470" cy="440470"/>
          </a:xfrm>
          <a:custGeom>
            <a:avLst/>
            <a:gdLst/>
            <a:ahLst/>
            <a:cxnLst/>
            <a:rect r="r" b="b" t="t" l="l"/>
            <a:pathLst>
              <a:path h="440470" w="440470">
                <a:moveTo>
                  <a:pt x="0" y="0"/>
                </a:moveTo>
                <a:lnTo>
                  <a:pt x="440470" y="0"/>
                </a:lnTo>
                <a:lnTo>
                  <a:pt x="440470" y="440470"/>
                </a:lnTo>
                <a:lnTo>
                  <a:pt x="0" y="44047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3831842" y="8817830"/>
            <a:ext cx="440470" cy="440470"/>
          </a:xfrm>
          <a:custGeom>
            <a:avLst/>
            <a:gdLst/>
            <a:ahLst/>
            <a:cxnLst/>
            <a:rect r="r" b="b" t="t" l="l"/>
            <a:pathLst>
              <a:path h="440470" w="440470">
                <a:moveTo>
                  <a:pt x="0" y="0"/>
                </a:moveTo>
                <a:lnTo>
                  <a:pt x="440470" y="0"/>
                </a:lnTo>
                <a:lnTo>
                  <a:pt x="440470" y="440470"/>
                </a:lnTo>
                <a:lnTo>
                  <a:pt x="0" y="44047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16" id="16"/>
          <p:cNvGraphicFramePr>
            <a:graphicFrameLocks noGrp="true"/>
          </p:cNvGraphicFramePr>
          <p:nvPr/>
        </p:nvGraphicFramePr>
        <p:xfrm>
          <a:off x="6795632" y="2636930"/>
          <a:ext cx="10793851" cy="6433419"/>
        </p:xfrm>
        <a:graphic>
          <a:graphicData uri="http://schemas.openxmlformats.org/drawingml/2006/table">
            <a:tbl>
              <a:tblPr/>
              <a:tblGrid>
                <a:gridCol w="3430486"/>
                <a:gridCol w="3893809"/>
                <a:gridCol w="3469556"/>
              </a:tblGrid>
              <a:tr h="138516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Course Class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Software Architecture-1-2-25 (N01)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true"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Software Architecture-1-2-25 (N01)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15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Instructor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M.Cs. Vũ Quang Dũng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true"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M.Cs. Vũ Quang Dũng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191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Group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true"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19175">
                <a:tc rowSpan="3"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Group members</a:t>
                      </a:r>
                      <a:endParaRPr lang="en-US" sz="1100"/>
                    </a:p>
                  </a:txBody>
                  <a:tcPr marL="190500" marR="190500" marT="190500" marB="190500" anchor="t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Đỗ Trịnh Lệ Quyên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23010485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19175"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Group members</a:t>
                      </a:r>
                      <a:endParaRPr lang="en-US" sz="1100"/>
                    </a:p>
                  </a:txBody>
                  <a:tcPr marL="190500" marR="190500" marT="190500" marB="190500" anchor="t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Vũ Viết Huy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23010699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19175"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Group members</a:t>
                      </a:r>
                      <a:endParaRPr lang="en-US" sz="1100"/>
                    </a:p>
                  </a:txBody>
                  <a:tcPr marL="190500" marR="190500" marT="190500" marB="190500" anchor="t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Nguyễn Mạnh Cường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23010064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7" id="17"/>
          <p:cNvSpPr txBox="true"/>
          <p:nvPr/>
        </p:nvSpPr>
        <p:spPr>
          <a:xfrm rot="0">
            <a:off x="6795632" y="785611"/>
            <a:ext cx="4548501" cy="997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69"/>
              </a:lnSpc>
            </a:pPr>
            <a:r>
              <a:rPr lang="en-US" sz="6999" b="true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Introduce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708356" y="9779046"/>
            <a:ext cx="4871287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PHENIKAA SCHOOL OF COMPUTING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74973" y="9813283"/>
            <a:ext cx="1196029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02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15827" y="664252"/>
            <a:ext cx="2124693" cy="29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9"/>
              </a:lnSpc>
            </a:pPr>
            <a:r>
              <a:rPr lang="en-US" sz="207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LockMess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936113" y="578683"/>
            <a:ext cx="477721" cy="449762"/>
            <a:chOff x="0" y="0"/>
            <a:chExt cx="562902" cy="52995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562902" cy="529957"/>
            </a:xfrm>
            <a:custGeom>
              <a:avLst/>
              <a:gdLst/>
              <a:ahLst/>
              <a:cxnLst/>
              <a:rect r="r" b="b" t="t" l="l"/>
              <a:pathLst>
                <a:path h="529957" w="562902">
                  <a:moveTo>
                    <a:pt x="359702" y="0"/>
                  </a:moveTo>
                  <a:cubicBezTo>
                    <a:pt x="470192" y="6350"/>
                    <a:pt x="557822" y="93980"/>
                    <a:pt x="562902" y="203200"/>
                  </a:cubicBezTo>
                  <a:lnTo>
                    <a:pt x="562902" y="230878"/>
                  </a:lnTo>
                  <a:cubicBezTo>
                    <a:pt x="557822" y="338187"/>
                    <a:pt x="470192" y="425817"/>
                    <a:pt x="362242" y="425817"/>
                  </a:cubicBezTo>
                  <a:lnTo>
                    <a:pt x="274320" y="425817"/>
                  </a:lnTo>
                  <a:cubicBezTo>
                    <a:pt x="245110" y="460107"/>
                    <a:pt x="213360" y="490587"/>
                    <a:pt x="176530" y="515987"/>
                  </a:cubicBezTo>
                  <a:lnTo>
                    <a:pt x="152400" y="529957"/>
                  </a:lnTo>
                  <a:cubicBezTo>
                    <a:pt x="139700" y="529957"/>
                    <a:pt x="137160" y="522337"/>
                    <a:pt x="140970" y="509637"/>
                  </a:cubicBezTo>
                  <a:cubicBezTo>
                    <a:pt x="149860" y="481697"/>
                    <a:pt x="148590" y="452487"/>
                    <a:pt x="138430" y="425817"/>
                  </a:cubicBezTo>
                  <a:lnTo>
                    <a:pt x="134620" y="414387"/>
                  </a:lnTo>
                  <a:cubicBezTo>
                    <a:pt x="57150" y="388987"/>
                    <a:pt x="1270" y="315327"/>
                    <a:pt x="0" y="230878"/>
                  </a:cubicBezTo>
                  <a:lnTo>
                    <a:pt x="0" y="201930"/>
                  </a:lnTo>
                  <a:cubicBezTo>
                    <a:pt x="0" y="93980"/>
                    <a:pt x="88900" y="6350"/>
                    <a:pt x="203200" y="0"/>
                  </a:cubicBezTo>
                  <a:lnTo>
                    <a:pt x="36224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107950" y="19050"/>
              <a:ext cx="347002" cy="396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F4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70336" y="9503317"/>
            <a:ext cx="19527875" cy="3086100"/>
            <a:chOff x="0" y="0"/>
            <a:chExt cx="514314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43144" cy="812800"/>
            </a:xfrm>
            <a:custGeom>
              <a:avLst/>
              <a:gdLst/>
              <a:ahLst/>
              <a:cxnLst/>
              <a:rect r="r" b="b" t="t" l="l"/>
              <a:pathLst>
                <a:path h="812800" w="5143144">
                  <a:moveTo>
                    <a:pt x="0" y="0"/>
                  </a:moveTo>
                  <a:lnTo>
                    <a:pt x="5143144" y="0"/>
                  </a:lnTo>
                  <a:lnTo>
                    <a:pt x="514314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6456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5143144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50588" y="9759996"/>
            <a:ext cx="307586" cy="307586"/>
          </a:xfrm>
          <a:custGeom>
            <a:avLst/>
            <a:gdLst/>
            <a:ahLst/>
            <a:cxnLst/>
            <a:rect r="r" b="b" t="t" l="l"/>
            <a:pathLst>
              <a:path h="307586" w="307586">
                <a:moveTo>
                  <a:pt x="0" y="0"/>
                </a:moveTo>
                <a:lnTo>
                  <a:pt x="307586" y="0"/>
                </a:lnTo>
                <a:lnTo>
                  <a:pt x="307586" y="307586"/>
                </a:lnTo>
                <a:lnTo>
                  <a:pt x="0" y="3075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247320" y="-3455576"/>
            <a:ext cx="13145186" cy="11209259"/>
          </a:xfrm>
          <a:custGeom>
            <a:avLst/>
            <a:gdLst/>
            <a:ahLst/>
            <a:cxnLst/>
            <a:rect r="r" b="b" t="t" l="l"/>
            <a:pathLst>
              <a:path h="11209259" w="13145186">
                <a:moveTo>
                  <a:pt x="0" y="0"/>
                </a:moveTo>
                <a:lnTo>
                  <a:pt x="13145186" y="0"/>
                </a:lnTo>
                <a:lnTo>
                  <a:pt x="13145186" y="11209258"/>
                </a:lnTo>
                <a:lnTo>
                  <a:pt x="0" y="112092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713117" y="645202"/>
            <a:ext cx="7071725" cy="8145947"/>
            <a:chOff x="0" y="0"/>
            <a:chExt cx="9428966" cy="1086126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4228955" y="300181"/>
              <a:ext cx="3401568" cy="5486400"/>
            </a:xfrm>
            <a:custGeom>
              <a:avLst/>
              <a:gdLst/>
              <a:ahLst/>
              <a:cxnLst/>
              <a:rect r="r" b="b" t="t" l="l"/>
              <a:pathLst>
                <a:path h="5486400" w="3401568">
                  <a:moveTo>
                    <a:pt x="0" y="0"/>
                  </a:moveTo>
                  <a:lnTo>
                    <a:pt x="3401568" y="0"/>
                  </a:lnTo>
                  <a:lnTo>
                    <a:pt x="3401568" y="5486400"/>
                  </a:lnTo>
                  <a:lnTo>
                    <a:pt x="0" y="5486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609403" cy="7141328"/>
            </a:xfrm>
            <a:custGeom>
              <a:avLst/>
              <a:gdLst/>
              <a:ahLst/>
              <a:cxnLst/>
              <a:rect r="r" b="b" t="t" l="l"/>
              <a:pathLst>
                <a:path h="7141328" w="4609403">
                  <a:moveTo>
                    <a:pt x="0" y="0"/>
                  </a:moveTo>
                  <a:lnTo>
                    <a:pt x="4609403" y="0"/>
                  </a:lnTo>
                  <a:lnTo>
                    <a:pt x="4609403" y="7141328"/>
                  </a:lnTo>
                  <a:lnTo>
                    <a:pt x="0" y="7141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5006933" y="3728952"/>
              <a:ext cx="4422033" cy="7132311"/>
            </a:xfrm>
            <a:custGeom>
              <a:avLst/>
              <a:gdLst/>
              <a:ahLst/>
              <a:cxnLst/>
              <a:rect r="r" b="b" t="t" l="l"/>
              <a:pathLst>
                <a:path h="7132311" w="4422033">
                  <a:moveTo>
                    <a:pt x="0" y="0"/>
                  </a:moveTo>
                  <a:lnTo>
                    <a:pt x="4422033" y="0"/>
                  </a:lnTo>
                  <a:lnTo>
                    <a:pt x="4422033" y="7132311"/>
                  </a:lnTo>
                  <a:lnTo>
                    <a:pt x="0" y="71323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980209" y="4340997"/>
              <a:ext cx="4949530" cy="6316105"/>
            </a:xfrm>
            <a:custGeom>
              <a:avLst/>
              <a:gdLst/>
              <a:ahLst/>
              <a:cxnLst/>
              <a:rect r="r" b="b" t="t" l="l"/>
              <a:pathLst>
                <a:path h="6316105" w="4949530">
                  <a:moveTo>
                    <a:pt x="0" y="0"/>
                  </a:moveTo>
                  <a:lnTo>
                    <a:pt x="4949530" y="0"/>
                  </a:lnTo>
                  <a:lnTo>
                    <a:pt x="4949530" y="6316105"/>
                  </a:lnTo>
                  <a:lnTo>
                    <a:pt x="0" y="63161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989252" y="1656126"/>
            <a:ext cx="8565090" cy="997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69"/>
              </a:lnSpc>
            </a:pPr>
            <a:r>
              <a:rPr lang="en-US" sz="6999" b="true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Program Overview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74973" y="9813283"/>
            <a:ext cx="1196029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03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77462" y="663127"/>
            <a:ext cx="2124693" cy="29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9"/>
              </a:lnSpc>
            </a:pPr>
            <a:r>
              <a:rPr lang="en-US" sz="207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LockMess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477462" y="3282361"/>
            <a:ext cx="440470" cy="440470"/>
          </a:xfrm>
          <a:custGeom>
            <a:avLst/>
            <a:gdLst/>
            <a:ahLst/>
            <a:cxnLst/>
            <a:rect r="r" b="b" t="t" l="l"/>
            <a:pathLst>
              <a:path h="440470" w="440470">
                <a:moveTo>
                  <a:pt x="0" y="0"/>
                </a:moveTo>
                <a:lnTo>
                  <a:pt x="440470" y="0"/>
                </a:lnTo>
                <a:lnTo>
                  <a:pt x="440470" y="440470"/>
                </a:lnTo>
                <a:lnTo>
                  <a:pt x="0" y="44047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6708356" y="9779046"/>
            <a:ext cx="4871287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PHENIKAA SCHOOL OF COMPUTING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1477462" y="4130500"/>
            <a:ext cx="440470" cy="440470"/>
          </a:xfrm>
          <a:custGeom>
            <a:avLst/>
            <a:gdLst/>
            <a:ahLst/>
            <a:cxnLst/>
            <a:rect r="r" b="b" t="t" l="l"/>
            <a:pathLst>
              <a:path h="440470" w="440470">
                <a:moveTo>
                  <a:pt x="0" y="0"/>
                </a:moveTo>
                <a:lnTo>
                  <a:pt x="440470" y="0"/>
                </a:lnTo>
                <a:lnTo>
                  <a:pt x="440470" y="440470"/>
                </a:lnTo>
                <a:lnTo>
                  <a:pt x="0" y="44047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477462" y="4978640"/>
            <a:ext cx="440470" cy="440470"/>
          </a:xfrm>
          <a:custGeom>
            <a:avLst/>
            <a:gdLst/>
            <a:ahLst/>
            <a:cxnLst/>
            <a:rect r="r" b="b" t="t" l="l"/>
            <a:pathLst>
              <a:path h="440470" w="440470">
                <a:moveTo>
                  <a:pt x="0" y="0"/>
                </a:moveTo>
                <a:lnTo>
                  <a:pt x="440470" y="0"/>
                </a:lnTo>
                <a:lnTo>
                  <a:pt x="440470" y="440470"/>
                </a:lnTo>
                <a:lnTo>
                  <a:pt x="0" y="44047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477462" y="5826779"/>
            <a:ext cx="440470" cy="440470"/>
          </a:xfrm>
          <a:custGeom>
            <a:avLst/>
            <a:gdLst/>
            <a:ahLst/>
            <a:cxnLst/>
            <a:rect r="r" b="b" t="t" l="l"/>
            <a:pathLst>
              <a:path h="440470" w="440470">
                <a:moveTo>
                  <a:pt x="0" y="0"/>
                </a:moveTo>
                <a:lnTo>
                  <a:pt x="440470" y="0"/>
                </a:lnTo>
                <a:lnTo>
                  <a:pt x="440470" y="440470"/>
                </a:lnTo>
                <a:lnTo>
                  <a:pt x="0" y="44047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477462" y="6674918"/>
            <a:ext cx="440470" cy="440470"/>
          </a:xfrm>
          <a:custGeom>
            <a:avLst/>
            <a:gdLst/>
            <a:ahLst/>
            <a:cxnLst/>
            <a:rect r="r" b="b" t="t" l="l"/>
            <a:pathLst>
              <a:path h="440470" w="440470">
                <a:moveTo>
                  <a:pt x="0" y="0"/>
                </a:moveTo>
                <a:lnTo>
                  <a:pt x="440470" y="0"/>
                </a:lnTo>
                <a:lnTo>
                  <a:pt x="440470" y="440470"/>
                </a:lnTo>
                <a:lnTo>
                  <a:pt x="0" y="44047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477462" y="7523057"/>
            <a:ext cx="440470" cy="440470"/>
          </a:xfrm>
          <a:custGeom>
            <a:avLst/>
            <a:gdLst/>
            <a:ahLst/>
            <a:cxnLst/>
            <a:rect r="r" b="b" t="t" l="l"/>
            <a:pathLst>
              <a:path h="440470" w="440470">
                <a:moveTo>
                  <a:pt x="0" y="0"/>
                </a:moveTo>
                <a:lnTo>
                  <a:pt x="440470" y="0"/>
                </a:lnTo>
                <a:lnTo>
                  <a:pt x="440470" y="440470"/>
                </a:lnTo>
                <a:lnTo>
                  <a:pt x="0" y="44047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2371003" y="3298017"/>
            <a:ext cx="5123498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29"/>
              </a:lnSpc>
              <a:spcBef>
                <a:spcPct val="0"/>
              </a:spcBef>
            </a:pPr>
            <a:r>
              <a:rPr lang="en-US" b="true" sz="2999">
                <a:solidFill>
                  <a:srgbClr val="00B3FF"/>
                </a:solidFill>
                <a:latin typeface="Poppins Bold"/>
                <a:ea typeface="Poppins Bold"/>
                <a:cs typeface="Poppins Bold"/>
                <a:sym typeface="Poppins Bold"/>
              </a:rPr>
              <a:t>Intro</a:t>
            </a:r>
            <a:r>
              <a:rPr lang="en-US" b="true" sz="2999">
                <a:solidFill>
                  <a:srgbClr val="00B3FF"/>
                </a:solidFill>
                <a:latin typeface="Poppins Bold"/>
                <a:ea typeface="Poppins Bold"/>
                <a:cs typeface="Poppins Bold"/>
                <a:sym typeface="Poppins Bold"/>
              </a:rPr>
              <a:t>duction to the project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371003" y="4146156"/>
            <a:ext cx="3933111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29"/>
              </a:lnSpc>
              <a:spcBef>
                <a:spcPct val="0"/>
              </a:spcBef>
            </a:pPr>
            <a:r>
              <a:rPr lang="en-US" b="true" sz="2999">
                <a:solidFill>
                  <a:srgbClr val="00B3FF"/>
                </a:solidFill>
                <a:latin typeface="Poppins Bold"/>
                <a:ea typeface="Poppins Bold"/>
                <a:cs typeface="Poppins Bold"/>
                <a:sym typeface="Poppins Bold"/>
              </a:rPr>
              <a:t>Execu</a:t>
            </a:r>
            <a:r>
              <a:rPr lang="en-US" b="true" sz="2999">
                <a:solidFill>
                  <a:srgbClr val="00B3FF"/>
                </a:solidFill>
                <a:latin typeface="Poppins Bold"/>
                <a:ea typeface="Poppins Bold"/>
                <a:cs typeface="Poppins Bold"/>
                <a:sym typeface="Poppins Bold"/>
              </a:rPr>
              <a:t>tive Summary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371003" y="4990070"/>
            <a:ext cx="7884914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29"/>
              </a:lnSpc>
              <a:spcBef>
                <a:spcPct val="0"/>
              </a:spcBef>
            </a:pPr>
            <a:r>
              <a:rPr lang="en-US" b="true" sz="2999">
                <a:solidFill>
                  <a:srgbClr val="00B3FF"/>
                </a:solidFill>
                <a:latin typeface="Poppins Bold"/>
                <a:ea typeface="Poppins Bold"/>
                <a:cs typeface="Poppins Bold"/>
                <a:sym typeface="Poppins Bold"/>
              </a:rPr>
              <a:t>Projec</a:t>
            </a:r>
            <a:r>
              <a:rPr lang="en-US" b="true" sz="2999">
                <a:solidFill>
                  <a:srgbClr val="00B3FF"/>
                </a:solidFill>
                <a:latin typeface="Poppins Bold"/>
                <a:ea typeface="Poppins Bold"/>
                <a:cs typeface="Poppins Bold"/>
                <a:sym typeface="Poppins Bold"/>
              </a:rPr>
              <a:t>t Requirements &amp; Goals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371003" y="5833985"/>
            <a:ext cx="7884914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29"/>
              </a:lnSpc>
              <a:spcBef>
                <a:spcPct val="0"/>
              </a:spcBef>
            </a:pPr>
            <a:r>
              <a:rPr lang="en-US" b="true" sz="2999">
                <a:solidFill>
                  <a:srgbClr val="00B3FF"/>
                </a:solidFill>
                <a:latin typeface="Poppins Bold"/>
                <a:ea typeface="Poppins Bold"/>
                <a:cs typeface="Poppins Bold"/>
                <a:sym typeface="Poppins Bold"/>
              </a:rPr>
              <a:t>Architectural Des</a:t>
            </a:r>
            <a:r>
              <a:rPr lang="en-US" b="true" sz="2999">
                <a:solidFill>
                  <a:srgbClr val="00B3FF"/>
                </a:solidFill>
                <a:latin typeface="Poppins Bold"/>
                <a:ea typeface="Poppins Bold"/>
                <a:cs typeface="Poppins Bold"/>
                <a:sym typeface="Poppins Bold"/>
              </a:rPr>
              <a:t>ign &amp; Implementation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371003" y="6677900"/>
            <a:ext cx="7884914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29"/>
              </a:lnSpc>
              <a:spcBef>
                <a:spcPct val="0"/>
              </a:spcBef>
            </a:pPr>
            <a:r>
              <a:rPr lang="en-US" b="true" sz="2999">
                <a:solidFill>
                  <a:srgbClr val="00B3FF"/>
                </a:solidFill>
                <a:latin typeface="Poppins Bold"/>
                <a:ea typeface="Poppins Bold"/>
                <a:cs typeface="Poppins Bold"/>
                <a:sym typeface="Poppins Bold"/>
              </a:rPr>
              <a:t>Tes</a:t>
            </a:r>
            <a:r>
              <a:rPr lang="en-US" b="true" sz="2999">
                <a:solidFill>
                  <a:srgbClr val="00B3FF"/>
                </a:solidFill>
                <a:latin typeface="Poppins Bold"/>
                <a:ea typeface="Poppins Bold"/>
                <a:cs typeface="Poppins Bold"/>
                <a:sym typeface="Poppins Bold"/>
              </a:rPr>
              <a:t>ting &amp; Verification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371003" y="7521814"/>
            <a:ext cx="7884914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29"/>
              </a:lnSpc>
              <a:spcBef>
                <a:spcPct val="0"/>
              </a:spcBef>
            </a:pPr>
            <a:r>
              <a:rPr lang="en-US" b="true" sz="2999">
                <a:solidFill>
                  <a:srgbClr val="00B3FF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 &amp; Reflec</a:t>
            </a:r>
            <a:r>
              <a:rPr lang="en-US" b="true" sz="2999">
                <a:solidFill>
                  <a:srgbClr val="00B3FF"/>
                </a:solidFill>
                <a:latin typeface="Poppins Bold"/>
                <a:ea typeface="Poppins Bold"/>
                <a:cs typeface="Poppins Bold"/>
                <a:sym typeface="Poppins Bold"/>
              </a:rPr>
              <a:t>tion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936113" y="578683"/>
            <a:ext cx="477721" cy="449762"/>
            <a:chOff x="0" y="0"/>
            <a:chExt cx="562902" cy="529957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562902" cy="529957"/>
            </a:xfrm>
            <a:custGeom>
              <a:avLst/>
              <a:gdLst/>
              <a:ahLst/>
              <a:cxnLst/>
              <a:rect r="r" b="b" t="t" l="l"/>
              <a:pathLst>
                <a:path h="529957" w="562902">
                  <a:moveTo>
                    <a:pt x="359702" y="0"/>
                  </a:moveTo>
                  <a:cubicBezTo>
                    <a:pt x="470192" y="6350"/>
                    <a:pt x="557822" y="93980"/>
                    <a:pt x="562902" y="203200"/>
                  </a:cubicBezTo>
                  <a:lnTo>
                    <a:pt x="562902" y="230878"/>
                  </a:lnTo>
                  <a:cubicBezTo>
                    <a:pt x="557822" y="338187"/>
                    <a:pt x="470192" y="425817"/>
                    <a:pt x="362242" y="425817"/>
                  </a:cubicBezTo>
                  <a:lnTo>
                    <a:pt x="274320" y="425817"/>
                  </a:lnTo>
                  <a:cubicBezTo>
                    <a:pt x="245110" y="460107"/>
                    <a:pt x="213360" y="490587"/>
                    <a:pt x="176530" y="515987"/>
                  </a:cubicBezTo>
                  <a:lnTo>
                    <a:pt x="152400" y="529957"/>
                  </a:lnTo>
                  <a:cubicBezTo>
                    <a:pt x="139700" y="529957"/>
                    <a:pt x="137160" y="522337"/>
                    <a:pt x="140970" y="509637"/>
                  </a:cubicBezTo>
                  <a:cubicBezTo>
                    <a:pt x="149860" y="481697"/>
                    <a:pt x="148590" y="452487"/>
                    <a:pt x="138430" y="425817"/>
                  </a:cubicBezTo>
                  <a:lnTo>
                    <a:pt x="134620" y="414387"/>
                  </a:lnTo>
                  <a:cubicBezTo>
                    <a:pt x="57150" y="388987"/>
                    <a:pt x="1270" y="315327"/>
                    <a:pt x="0" y="230878"/>
                  </a:cubicBezTo>
                  <a:lnTo>
                    <a:pt x="0" y="201930"/>
                  </a:lnTo>
                  <a:cubicBezTo>
                    <a:pt x="0" y="93980"/>
                    <a:pt x="88900" y="6350"/>
                    <a:pt x="203200" y="0"/>
                  </a:cubicBezTo>
                  <a:lnTo>
                    <a:pt x="36224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0" id="30"/>
            <p:cNvSpPr txBox="true"/>
            <p:nvPr/>
          </p:nvSpPr>
          <p:spPr>
            <a:xfrm>
              <a:off x="107950" y="19050"/>
              <a:ext cx="347002" cy="396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F4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70336" y="9503317"/>
            <a:ext cx="19527875" cy="3086100"/>
            <a:chOff x="0" y="0"/>
            <a:chExt cx="514314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43144" cy="812800"/>
            </a:xfrm>
            <a:custGeom>
              <a:avLst/>
              <a:gdLst/>
              <a:ahLst/>
              <a:cxnLst/>
              <a:rect r="r" b="b" t="t" l="l"/>
              <a:pathLst>
                <a:path h="812800" w="5143144">
                  <a:moveTo>
                    <a:pt x="0" y="0"/>
                  </a:moveTo>
                  <a:lnTo>
                    <a:pt x="5143144" y="0"/>
                  </a:lnTo>
                  <a:lnTo>
                    <a:pt x="514314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6456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5143144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50588" y="9759996"/>
            <a:ext cx="307586" cy="307586"/>
          </a:xfrm>
          <a:custGeom>
            <a:avLst/>
            <a:gdLst/>
            <a:ahLst/>
            <a:cxnLst/>
            <a:rect r="r" b="b" t="t" l="l"/>
            <a:pathLst>
              <a:path h="307586" w="307586">
                <a:moveTo>
                  <a:pt x="0" y="0"/>
                </a:moveTo>
                <a:lnTo>
                  <a:pt x="307586" y="0"/>
                </a:lnTo>
                <a:lnTo>
                  <a:pt x="307586" y="307586"/>
                </a:lnTo>
                <a:lnTo>
                  <a:pt x="0" y="3075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247320" y="-3455576"/>
            <a:ext cx="13145186" cy="11209259"/>
          </a:xfrm>
          <a:custGeom>
            <a:avLst/>
            <a:gdLst/>
            <a:ahLst/>
            <a:cxnLst/>
            <a:rect r="r" b="b" t="t" l="l"/>
            <a:pathLst>
              <a:path h="11209259" w="13145186">
                <a:moveTo>
                  <a:pt x="0" y="0"/>
                </a:moveTo>
                <a:lnTo>
                  <a:pt x="13145186" y="0"/>
                </a:lnTo>
                <a:lnTo>
                  <a:pt x="13145186" y="11209258"/>
                </a:lnTo>
                <a:lnTo>
                  <a:pt x="0" y="112092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390212" y="837045"/>
            <a:ext cx="3647667" cy="7920844"/>
            <a:chOff x="0" y="0"/>
            <a:chExt cx="5977900" cy="1298090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977901" cy="12980903"/>
            </a:xfrm>
            <a:custGeom>
              <a:avLst/>
              <a:gdLst/>
              <a:ahLst/>
              <a:cxnLst/>
              <a:rect r="r" b="b" t="t" l="l"/>
              <a:pathLst>
                <a:path h="12980903" w="5977901">
                  <a:moveTo>
                    <a:pt x="5977901" y="383483"/>
                  </a:moveTo>
                  <a:lnTo>
                    <a:pt x="5977901" y="12597420"/>
                  </a:lnTo>
                  <a:cubicBezTo>
                    <a:pt x="5977901" y="12809294"/>
                    <a:pt x="5835228" y="12980903"/>
                    <a:pt x="5659079" y="12980903"/>
                  </a:cubicBezTo>
                  <a:lnTo>
                    <a:pt x="318821" y="12980903"/>
                  </a:lnTo>
                  <a:cubicBezTo>
                    <a:pt x="142673" y="12980903"/>
                    <a:pt x="0" y="12809294"/>
                    <a:pt x="0" y="12597420"/>
                  </a:cubicBezTo>
                  <a:lnTo>
                    <a:pt x="0" y="383483"/>
                  </a:lnTo>
                  <a:cubicBezTo>
                    <a:pt x="0" y="171609"/>
                    <a:pt x="142673" y="0"/>
                    <a:pt x="318821" y="0"/>
                  </a:cubicBezTo>
                  <a:lnTo>
                    <a:pt x="5659079" y="0"/>
                  </a:lnTo>
                  <a:cubicBezTo>
                    <a:pt x="5835228" y="0"/>
                    <a:pt x="5977901" y="171609"/>
                    <a:pt x="5977901" y="383483"/>
                  </a:cubicBezTo>
                  <a:close/>
                </a:path>
              </a:pathLst>
            </a:custGeom>
            <a:blipFill>
              <a:blip r:embed="rId5"/>
              <a:stretch>
                <a:fillRect l="0" t="-23" r="0" b="-23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1174973" y="679528"/>
            <a:ext cx="4063365" cy="8229600"/>
          </a:xfrm>
          <a:custGeom>
            <a:avLst/>
            <a:gdLst/>
            <a:ahLst/>
            <a:cxnLst/>
            <a:rect r="r" b="b" t="t" l="l"/>
            <a:pathLst>
              <a:path h="8229600" w="4063365">
                <a:moveTo>
                  <a:pt x="0" y="0"/>
                </a:moveTo>
                <a:lnTo>
                  <a:pt x="4063365" y="0"/>
                </a:lnTo>
                <a:lnTo>
                  <a:pt x="406336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174973" y="9813283"/>
            <a:ext cx="1196029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04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974000" y="960870"/>
            <a:ext cx="12314000" cy="997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69"/>
              </a:lnSpc>
            </a:pPr>
            <a:r>
              <a:rPr lang="en-US" sz="6999" b="true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Introduction to the project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776073" y="2700158"/>
            <a:ext cx="10483227" cy="2907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40"/>
              </a:lnSpc>
            </a:pP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The Industry 4.0 era has fundamentally changed the way people communicate. Traditional communication methods such as SMS or regular phone calls are gradually being replaced by internet-based messaging applications like Telegram, Messenger, Zalo, etc.</a:t>
            </a:r>
          </a:p>
          <a:p>
            <a:pPr algn="just">
              <a:lnSpc>
                <a:spcPts val="3840"/>
              </a:lnSpc>
            </a:pP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→ Modern communication needs are no longer limited to sending text messages but also require real-time responses.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708356" y="9779046"/>
            <a:ext cx="4871287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PHENIKAA SCHOOL OF COMPUTING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019307" y="324446"/>
            <a:ext cx="2124693" cy="34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24"/>
              </a:lnSpc>
            </a:pPr>
            <a:r>
              <a:rPr lang="en-US" sz="24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LockMess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6420144" y="296031"/>
            <a:ext cx="477721" cy="449762"/>
            <a:chOff x="0" y="0"/>
            <a:chExt cx="562902" cy="52995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62902" cy="529957"/>
            </a:xfrm>
            <a:custGeom>
              <a:avLst/>
              <a:gdLst/>
              <a:ahLst/>
              <a:cxnLst/>
              <a:rect r="r" b="b" t="t" l="l"/>
              <a:pathLst>
                <a:path h="529957" w="562902">
                  <a:moveTo>
                    <a:pt x="359702" y="0"/>
                  </a:moveTo>
                  <a:cubicBezTo>
                    <a:pt x="470192" y="6350"/>
                    <a:pt x="557822" y="93980"/>
                    <a:pt x="562902" y="203200"/>
                  </a:cubicBezTo>
                  <a:lnTo>
                    <a:pt x="562902" y="230878"/>
                  </a:lnTo>
                  <a:cubicBezTo>
                    <a:pt x="557822" y="338187"/>
                    <a:pt x="470192" y="425817"/>
                    <a:pt x="362242" y="425817"/>
                  </a:cubicBezTo>
                  <a:lnTo>
                    <a:pt x="274320" y="425817"/>
                  </a:lnTo>
                  <a:cubicBezTo>
                    <a:pt x="245110" y="460107"/>
                    <a:pt x="213360" y="490587"/>
                    <a:pt x="176530" y="515987"/>
                  </a:cubicBezTo>
                  <a:lnTo>
                    <a:pt x="152400" y="529957"/>
                  </a:lnTo>
                  <a:cubicBezTo>
                    <a:pt x="139700" y="529957"/>
                    <a:pt x="137160" y="522337"/>
                    <a:pt x="140970" y="509637"/>
                  </a:cubicBezTo>
                  <a:cubicBezTo>
                    <a:pt x="149860" y="481697"/>
                    <a:pt x="148590" y="452487"/>
                    <a:pt x="138430" y="425817"/>
                  </a:cubicBezTo>
                  <a:lnTo>
                    <a:pt x="134620" y="414387"/>
                  </a:lnTo>
                  <a:cubicBezTo>
                    <a:pt x="57150" y="388987"/>
                    <a:pt x="1270" y="315327"/>
                    <a:pt x="0" y="230878"/>
                  </a:cubicBezTo>
                  <a:lnTo>
                    <a:pt x="0" y="201930"/>
                  </a:lnTo>
                  <a:cubicBezTo>
                    <a:pt x="0" y="93980"/>
                    <a:pt x="88900" y="6350"/>
                    <a:pt x="203200" y="0"/>
                  </a:cubicBezTo>
                  <a:lnTo>
                    <a:pt x="36224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107950" y="19050"/>
              <a:ext cx="347002" cy="396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true" flipV="false" rot="0">
            <a:off x="5238338" y="5300777"/>
            <a:ext cx="2143275" cy="2155030"/>
          </a:xfrm>
          <a:custGeom>
            <a:avLst/>
            <a:gdLst/>
            <a:ahLst/>
            <a:cxnLst/>
            <a:rect r="r" b="b" t="t" l="l"/>
            <a:pathLst>
              <a:path h="2155030" w="2143275">
                <a:moveTo>
                  <a:pt x="2143275" y="0"/>
                </a:moveTo>
                <a:lnTo>
                  <a:pt x="0" y="0"/>
                </a:lnTo>
                <a:lnTo>
                  <a:pt x="0" y="2155029"/>
                </a:lnTo>
                <a:lnTo>
                  <a:pt x="2143275" y="2155029"/>
                </a:lnTo>
                <a:lnTo>
                  <a:pt x="2143275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7581638" y="5934426"/>
            <a:ext cx="7237979" cy="830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40"/>
              </a:lnSpc>
            </a:pP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To meet that need, our team decided to build a messaging application called </a:t>
            </a:r>
            <a:r>
              <a:rPr lang="en-US" b="true" sz="2400" i="true">
                <a:solidFill>
                  <a:srgbClr val="368CD1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Lockmess</a:t>
            </a: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776073" y="7041232"/>
            <a:ext cx="10483227" cy="2094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48764" indent="-224382" lvl="1">
              <a:lnSpc>
                <a:spcPts val="3325"/>
              </a:lnSpc>
              <a:buFont typeface="Arial"/>
              <a:buChar char="•"/>
            </a:pPr>
            <a:r>
              <a:rPr lang="en-US" b="true" sz="2078">
                <a:solidFill>
                  <a:srgbClr val="2AC2F3"/>
                </a:solidFill>
                <a:latin typeface="Poppins Bold"/>
                <a:ea typeface="Poppins Bold"/>
                <a:cs typeface="Poppins Bold"/>
                <a:sym typeface="Poppins Bold"/>
              </a:rPr>
              <a:t>Key Differentiator</a:t>
            </a:r>
            <a:r>
              <a:rPr lang="en-US" sz="2078">
                <a:solidFill>
                  <a:srgbClr val="2AC2F3"/>
                </a:solidFill>
                <a:latin typeface="Poppins"/>
                <a:ea typeface="Poppins"/>
                <a:cs typeface="Poppins"/>
                <a:sym typeface="Poppins"/>
              </a:rPr>
              <a:t>: Instead of only connecting users who already know each other, the application leverages a recommendation system to suggest channels and groups based on users’ interests and personal profiles.</a:t>
            </a:r>
          </a:p>
          <a:p>
            <a:pPr algn="l" marL="448764" indent="-224382" lvl="1">
              <a:lnSpc>
                <a:spcPts val="3325"/>
              </a:lnSpc>
              <a:buFont typeface="Arial"/>
              <a:buChar char="•"/>
            </a:pPr>
            <a:r>
              <a:rPr lang="en-US" b="true" sz="2078">
                <a:solidFill>
                  <a:srgbClr val="2AC2F3"/>
                </a:solidFill>
                <a:latin typeface="Poppins Bold"/>
                <a:ea typeface="Poppins Bold"/>
                <a:cs typeface="Poppins Bold"/>
                <a:sym typeface="Poppins Bold"/>
              </a:rPr>
              <a:t>Core Technologies</a:t>
            </a:r>
            <a:r>
              <a:rPr lang="en-US" sz="2078">
                <a:solidFill>
                  <a:srgbClr val="2AC2F3"/>
                </a:solidFill>
                <a:latin typeface="Poppins"/>
                <a:ea typeface="Poppins"/>
                <a:cs typeface="Poppins"/>
                <a:sym typeface="Poppins"/>
              </a:rPr>
              <a:t>: Flutter (Mobile), Supabase (Backend-as-a-Service), and WebSockets (real-time communication).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F4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70336" y="9503317"/>
            <a:ext cx="19527875" cy="3086100"/>
            <a:chOff x="0" y="0"/>
            <a:chExt cx="514314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43144" cy="812800"/>
            </a:xfrm>
            <a:custGeom>
              <a:avLst/>
              <a:gdLst/>
              <a:ahLst/>
              <a:cxnLst/>
              <a:rect r="r" b="b" t="t" l="l"/>
              <a:pathLst>
                <a:path h="812800" w="5143144">
                  <a:moveTo>
                    <a:pt x="0" y="0"/>
                  </a:moveTo>
                  <a:lnTo>
                    <a:pt x="5143144" y="0"/>
                  </a:lnTo>
                  <a:lnTo>
                    <a:pt x="514314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6456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5143144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50588" y="9759996"/>
            <a:ext cx="307586" cy="307586"/>
          </a:xfrm>
          <a:custGeom>
            <a:avLst/>
            <a:gdLst/>
            <a:ahLst/>
            <a:cxnLst/>
            <a:rect r="r" b="b" t="t" l="l"/>
            <a:pathLst>
              <a:path h="307586" w="307586">
                <a:moveTo>
                  <a:pt x="0" y="0"/>
                </a:moveTo>
                <a:lnTo>
                  <a:pt x="307586" y="0"/>
                </a:lnTo>
                <a:lnTo>
                  <a:pt x="307586" y="307586"/>
                </a:lnTo>
                <a:lnTo>
                  <a:pt x="0" y="3075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247320" y="-3455576"/>
            <a:ext cx="13145186" cy="11209259"/>
          </a:xfrm>
          <a:custGeom>
            <a:avLst/>
            <a:gdLst/>
            <a:ahLst/>
            <a:cxnLst/>
            <a:rect r="r" b="b" t="t" l="l"/>
            <a:pathLst>
              <a:path h="11209259" w="13145186">
                <a:moveTo>
                  <a:pt x="0" y="0"/>
                </a:moveTo>
                <a:lnTo>
                  <a:pt x="13145186" y="0"/>
                </a:lnTo>
                <a:lnTo>
                  <a:pt x="13145186" y="11209258"/>
                </a:lnTo>
                <a:lnTo>
                  <a:pt x="0" y="112092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22122" y="3516864"/>
            <a:ext cx="6304011" cy="4114800"/>
          </a:xfrm>
          <a:custGeom>
            <a:avLst/>
            <a:gdLst/>
            <a:ahLst/>
            <a:cxnLst/>
            <a:rect r="r" b="b" t="t" l="l"/>
            <a:pathLst>
              <a:path h="4114800" w="6304011">
                <a:moveTo>
                  <a:pt x="0" y="0"/>
                </a:moveTo>
                <a:lnTo>
                  <a:pt x="6304011" y="0"/>
                </a:lnTo>
                <a:lnTo>
                  <a:pt x="630401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74973" y="9813283"/>
            <a:ext cx="1196029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05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68438" y="1252454"/>
            <a:ext cx="4611378" cy="189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69"/>
              </a:lnSpc>
            </a:pPr>
            <a:r>
              <a:rPr lang="en-US" sz="6999" b="true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Executive Summary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68438" y="520711"/>
            <a:ext cx="2124693" cy="29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9"/>
              </a:lnSpc>
            </a:pPr>
            <a:r>
              <a:rPr lang="en-US" sz="207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LockMess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708356" y="9779046"/>
            <a:ext cx="4871287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PHENIKAA SCHOOL OF COMPUTING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7151759" y="1185779"/>
            <a:ext cx="570038" cy="570038"/>
          </a:xfrm>
          <a:custGeom>
            <a:avLst/>
            <a:gdLst/>
            <a:ahLst/>
            <a:cxnLst/>
            <a:rect r="r" b="b" t="t" l="l"/>
            <a:pathLst>
              <a:path h="570038" w="570038">
                <a:moveTo>
                  <a:pt x="0" y="0"/>
                </a:moveTo>
                <a:lnTo>
                  <a:pt x="570038" y="0"/>
                </a:lnTo>
                <a:lnTo>
                  <a:pt x="570038" y="570038"/>
                </a:lnTo>
                <a:lnTo>
                  <a:pt x="0" y="57003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7944232" y="1837369"/>
            <a:ext cx="9718443" cy="2907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The objective of this project was to design and implement a lightweight, multi-user real-time chat application.</a:t>
            </a:r>
          </a:p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The system aims to support simultaneous user interactions while maintaining simplicity in design and deployment.</a:t>
            </a:r>
          </a:p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This type of application represents a common use case in modern chat, messaging, and online collaboration systems.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944232" y="1262734"/>
            <a:ext cx="5710533" cy="444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3217" b="true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 Objective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7151759" y="4992049"/>
            <a:ext cx="570038" cy="570038"/>
          </a:xfrm>
          <a:custGeom>
            <a:avLst/>
            <a:gdLst/>
            <a:ahLst/>
            <a:cxnLst/>
            <a:rect r="r" b="b" t="t" l="l"/>
            <a:pathLst>
              <a:path h="570038" w="570038">
                <a:moveTo>
                  <a:pt x="0" y="0"/>
                </a:moveTo>
                <a:lnTo>
                  <a:pt x="570038" y="0"/>
                </a:lnTo>
                <a:lnTo>
                  <a:pt x="570038" y="570038"/>
                </a:lnTo>
                <a:lnTo>
                  <a:pt x="0" y="57003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7944232" y="5643639"/>
            <a:ext cx="9718443" cy="1935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The project adopts a Monolithic Architecture.</a:t>
            </a:r>
          </a:p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This architectural approach reduces structural complexity and simplifies development and deployment, making it suitable for small to medium-scale real-time systems.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944232" y="5069005"/>
            <a:ext cx="7649353" cy="444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3217" b="true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Selected Architectural Approach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770789" y="435143"/>
            <a:ext cx="477721" cy="449762"/>
            <a:chOff x="0" y="0"/>
            <a:chExt cx="562902" cy="52995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62902" cy="529957"/>
            </a:xfrm>
            <a:custGeom>
              <a:avLst/>
              <a:gdLst/>
              <a:ahLst/>
              <a:cxnLst/>
              <a:rect r="r" b="b" t="t" l="l"/>
              <a:pathLst>
                <a:path h="529957" w="562902">
                  <a:moveTo>
                    <a:pt x="359702" y="0"/>
                  </a:moveTo>
                  <a:cubicBezTo>
                    <a:pt x="470192" y="6350"/>
                    <a:pt x="557822" y="93980"/>
                    <a:pt x="562902" y="203200"/>
                  </a:cubicBezTo>
                  <a:lnTo>
                    <a:pt x="562902" y="230878"/>
                  </a:lnTo>
                  <a:cubicBezTo>
                    <a:pt x="557822" y="338187"/>
                    <a:pt x="470192" y="425817"/>
                    <a:pt x="362242" y="425817"/>
                  </a:cubicBezTo>
                  <a:lnTo>
                    <a:pt x="274320" y="425817"/>
                  </a:lnTo>
                  <a:cubicBezTo>
                    <a:pt x="245110" y="460107"/>
                    <a:pt x="213360" y="490587"/>
                    <a:pt x="176530" y="515987"/>
                  </a:cubicBezTo>
                  <a:lnTo>
                    <a:pt x="152400" y="529957"/>
                  </a:lnTo>
                  <a:cubicBezTo>
                    <a:pt x="139700" y="529957"/>
                    <a:pt x="137160" y="522337"/>
                    <a:pt x="140970" y="509637"/>
                  </a:cubicBezTo>
                  <a:cubicBezTo>
                    <a:pt x="149860" y="481697"/>
                    <a:pt x="148590" y="452487"/>
                    <a:pt x="138430" y="425817"/>
                  </a:cubicBezTo>
                  <a:lnTo>
                    <a:pt x="134620" y="414387"/>
                  </a:lnTo>
                  <a:cubicBezTo>
                    <a:pt x="57150" y="388987"/>
                    <a:pt x="1270" y="315327"/>
                    <a:pt x="0" y="230878"/>
                  </a:cubicBezTo>
                  <a:lnTo>
                    <a:pt x="0" y="201930"/>
                  </a:lnTo>
                  <a:cubicBezTo>
                    <a:pt x="0" y="93980"/>
                    <a:pt x="88900" y="6350"/>
                    <a:pt x="203200" y="0"/>
                  </a:cubicBezTo>
                  <a:lnTo>
                    <a:pt x="36224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107950" y="19050"/>
              <a:ext cx="347002" cy="396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F4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70336" y="9503317"/>
            <a:ext cx="19527875" cy="3086100"/>
            <a:chOff x="0" y="0"/>
            <a:chExt cx="514314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43144" cy="812800"/>
            </a:xfrm>
            <a:custGeom>
              <a:avLst/>
              <a:gdLst/>
              <a:ahLst/>
              <a:cxnLst/>
              <a:rect r="r" b="b" t="t" l="l"/>
              <a:pathLst>
                <a:path h="812800" w="5143144">
                  <a:moveTo>
                    <a:pt x="0" y="0"/>
                  </a:moveTo>
                  <a:lnTo>
                    <a:pt x="5143144" y="0"/>
                  </a:lnTo>
                  <a:lnTo>
                    <a:pt x="514314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6456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5143144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50588" y="9759996"/>
            <a:ext cx="307586" cy="307586"/>
          </a:xfrm>
          <a:custGeom>
            <a:avLst/>
            <a:gdLst/>
            <a:ahLst/>
            <a:cxnLst/>
            <a:rect r="r" b="b" t="t" l="l"/>
            <a:pathLst>
              <a:path h="307586" w="307586">
                <a:moveTo>
                  <a:pt x="0" y="0"/>
                </a:moveTo>
                <a:lnTo>
                  <a:pt x="307586" y="0"/>
                </a:lnTo>
                <a:lnTo>
                  <a:pt x="307586" y="307586"/>
                </a:lnTo>
                <a:lnTo>
                  <a:pt x="0" y="3075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247320" y="-3455576"/>
            <a:ext cx="13145186" cy="11209259"/>
          </a:xfrm>
          <a:custGeom>
            <a:avLst/>
            <a:gdLst/>
            <a:ahLst/>
            <a:cxnLst/>
            <a:rect r="r" b="b" t="t" l="l"/>
            <a:pathLst>
              <a:path h="11209259" w="13145186">
                <a:moveTo>
                  <a:pt x="0" y="0"/>
                </a:moveTo>
                <a:lnTo>
                  <a:pt x="13145186" y="0"/>
                </a:lnTo>
                <a:lnTo>
                  <a:pt x="13145186" y="11209258"/>
                </a:lnTo>
                <a:lnTo>
                  <a:pt x="0" y="112092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22122" y="3516864"/>
            <a:ext cx="6304011" cy="4114800"/>
          </a:xfrm>
          <a:custGeom>
            <a:avLst/>
            <a:gdLst/>
            <a:ahLst/>
            <a:cxnLst/>
            <a:rect r="r" b="b" t="t" l="l"/>
            <a:pathLst>
              <a:path h="4114800" w="6304011">
                <a:moveTo>
                  <a:pt x="0" y="0"/>
                </a:moveTo>
                <a:lnTo>
                  <a:pt x="6304011" y="0"/>
                </a:lnTo>
                <a:lnTo>
                  <a:pt x="630401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74973" y="9813283"/>
            <a:ext cx="1196029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06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68438" y="1252454"/>
            <a:ext cx="4611378" cy="189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69"/>
              </a:lnSpc>
            </a:pPr>
            <a:r>
              <a:rPr lang="en-US" sz="6999" b="true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Executive Summary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68438" y="520711"/>
            <a:ext cx="2124693" cy="29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9"/>
              </a:lnSpc>
            </a:pPr>
            <a:r>
              <a:rPr lang="en-US" sz="207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LockMess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708356" y="9779046"/>
            <a:ext cx="4871287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PHENIKAA SCHOOL OF COMPUTING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7151759" y="1185779"/>
            <a:ext cx="570038" cy="570038"/>
          </a:xfrm>
          <a:custGeom>
            <a:avLst/>
            <a:gdLst/>
            <a:ahLst/>
            <a:cxnLst/>
            <a:rect r="r" b="b" t="t" l="l"/>
            <a:pathLst>
              <a:path h="570038" w="570038">
                <a:moveTo>
                  <a:pt x="0" y="0"/>
                </a:moveTo>
                <a:lnTo>
                  <a:pt x="570038" y="0"/>
                </a:lnTo>
                <a:lnTo>
                  <a:pt x="570038" y="570038"/>
                </a:lnTo>
                <a:lnTo>
                  <a:pt x="0" y="57003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7540857" y="2034753"/>
            <a:ext cx="8959975" cy="4364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The system is implemented using WebSocket as the primary communication mechanism between clients and the server.</a:t>
            </a:r>
          </a:p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WebSocket provides persistent, bi-directional communication, allowing both clients and the server to exchange messages continuously without the overhead of repeated HTTP requests.</a:t>
            </a:r>
          </a:p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sz="2400">
                <a:solidFill>
                  <a:srgbClr val="368CD1"/>
                </a:solidFill>
                <a:latin typeface="Poppins"/>
                <a:ea typeface="Poppins"/>
                <a:cs typeface="Poppins"/>
                <a:sym typeface="Poppins"/>
              </a:rPr>
              <a:t>This technology is essential for enabling real-time interaction.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944232" y="1262734"/>
            <a:ext cx="7233892" cy="444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3217" b="true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Technology and Implementation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770789" y="435143"/>
            <a:ext cx="477721" cy="449762"/>
            <a:chOff x="0" y="0"/>
            <a:chExt cx="562902" cy="52995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62902" cy="529957"/>
            </a:xfrm>
            <a:custGeom>
              <a:avLst/>
              <a:gdLst/>
              <a:ahLst/>
              <a:cxnLst/>
              <a:rect r="r" b="b" t="t" l="l"/>
              <a:pathLst>
                <a:path h="529957" w="562902">
                  <a:moveTo>
                    <a:pt x="359702" y="0"/>
                  </a:moveTo>
                  <a:cubicBezTo>
                    <a:pt x="470192" y="6350"/>
                    <a:pt x="557822" y="93980"/>
                    <a:pt x="562902" y="203200"/>
                  </a:cubicBezTo>
                  <a:lnTo>
                    <a:pt x="562902" y="230878"/>
                  </a:lnTo>
                  <a:cubicBezTo>
                    <a:pt x="557822" y="338187"/>
                    <a:pt x="470192" y="425817"/>
                    <a:pt x="362242" y="425817"/>
                  </a:cubicBezTo>
                  <a:lnTo>
                    <a:pt x="274320" y="425817"/>
                  </a:lnTo>
                  <a:cubicBezTo>
                    <a:pt x="245110" y="460107"/>
                    <a:pt x="213360" y="490587"/>
                    <a:pt x="176530" y="515987"/>
                  </a:cubicBezTo>
                  <a:lnTo>
                    <a:pt x="152400" y="529957"/>
                  </a:lnTo>
                  <a:cubicBezTo>
                    <a:pt x="139700" y="529957"/>
                    <a:pt x="137160" y="522337"/>
                    <a:pt x="140970" y="509637"/>
                  </a:cubicBezTo>
                  <a:cubicBezTo>
                    <a:pt x="149860" y="481697"/>
                    <a:pt x="148590" y="452487"/>
                    <a:pt x="138430" y="425817"/>
                  </a:cubicBezTo>
                  <a:lnTo>
                    <a:pt x="134620" y="414387"/>
                  </a:lnTo>
                  <a:cubicBezTo>
                    <a:pt x="57150" y="388987"/>
                    <a:pt x="1270" y="315327"/>
                    <a:pt x="0" y="230878"/>
                  </a:cubicBezTo>
                  <a:lnTo>
                    <a:pt x="0" y="201930"/>
                  </a:lnTo>
                  <a:cubicBezTo>
                    <a:pt x="0" y="93980"/>
                    <a:pt x="88900" y="6350"/>
                    <a:pt x="203200" y="0"/>
                  </a:cubicBezTo>
                  <a:lnTo>
                    <a:pt x="36224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107950" y="19050"/>
              <a:ext cx="347002" cy="396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F4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70336" y="9503317"/>
            <a:ext cx="19527875" cy="3086100"/>
            <a:chOff x="0" y="0"/>
            <a:chExt cx="514314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43144" cy="812800"/>
            </a:xfrm>
            <a:custGeom>
              <a:avLst/>
              <a:gdLst/>
              <a:ahLst/>
              <a:cxnLst/>
              <a:rect r="r" b="b" t="t" l="l"/>
              <a:pathLst>
                <a:path h="812800" w="5143144">
                  <a:moveTo>
                    <a:pt x="0" y="0"/>
                  </a:moveTo>
                  <a:lnTo>
                    <a:pt x="5143144" y="0"/>
                  </a:lnTo>
                  <a:lnTo>
                    <a:pt x="514314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6456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5143144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50588" y="9759996"/>
            <a:ext cx="307586" cy="307586"/>
          </a:xfrm>
          <a:custGeom>
            <a:avLst/>
            <a:gdLst/>
            <a:ahLst/>
            <a:cxnLst/>
            <a:rect r="r" b="b" t="t" l="l"/>
            <a:pathLst>
              <a:path h="307586" w="307586">
                <a:moveTo>
                  <a:pt x="0" y="0"/>
                </a:moveTo>
                <a:lnTo>
                  <a:pt x="307586" y="0"/>
                </a:lnTo>
                <a:lnTo>
                  <a:pt x="307586" y="307586"/>
                </a:lnTo>
                <a:lnTo>
                  <a:pt x="0" y="3075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247320" y="-3455576"/>
            <a:ext cx="13145186" cy="11209259"/>
          </a:xfrm>
          <a:custGeom>
            <a:avLst/>
            <a:gdLst/>
            <a:ahLst/>
            <a:cxnLst/>
            <a:rect r="r" b="b" t="t" l="l"/>
            <a:pathLst>
              <a:path h="11209259" w="13145186">
                <a:moveTo>
                  <a:pt x="0" y="0"/>
                </a:moveTo>
                <a:lnTo>
                  <a:pt x="13145186" y="0"/>
                </a:lnTo>
                <a:lnTo>
                  <a:pt x="13145186" y="11209258"/>
                </a:lnTo>
                <a:lnTo>
                  <a:pt x="0" y="112092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325273" y="1901833"/>
            <a:ext cx="3812930" cy="1649424"/>
            <a:chOff x="0" y="0"/>
            <a:chExt cx="5083907" cy="219923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87236" cy="2199232"/>
            </a:xfrm>
            <a:custGeom>
              <a:avLst/>
              <a:gdLst/>
              <a:ahLst/>
              <a:cxnLst/>
              <a:rect r="r" b="b" t="t" l="l"/>
              <a:pathLst>
                <a:path h="2199232" w="2187236">
                  <a:moveTo>
                    <a:pt x="0" y="0"/>
                  </a:moveTo>
                  <a:lnTo>
                    <a:pt x="2187236" y="0"/>
                  </a:lnTo>
                  <a:lnTo>
                    <a:pt x="2187236" y="2199232"/>
                  </a:lnTo>
                  <a:lnTo>
                    <a:pt x="0" y="21992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448335" y="0"/>
              <a:ext cx="2187236" cy="2199232"/>
            </a:xfrm>
            <a:custGeom>
              <a:avLst/>
              <a:gdLst/>
              <a:ahLst/>
              <a:cxnLst/>
              <a:rect r="r" b="b" t="t" l="l"/>
              <a:pathLst>
                <a:path h="2199232" w="2187236">
                  <a:moveTo>
                    <a:pt x="0" y="0"/>
                  </a:moveTo>
                  <a:lnTo>
                    <a:pt x="2187237" y="0"/>
                  </a:lnTo>
                  <a:lnTo>
                    <a:pt x="2187237" y="2199232"/>
                  </a:lnTo>
                  <a:lnTo>
                    <a:pt x="0" y="21992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896671" y="0"/>
              <a:ext cx="2187236" cy="2199232"/>
            </a:xfrm>
            <a:custGeom>
              <a:avLst/>
              <a:gdLst/>
              <a:ahLst/>
              <a:cxnLst/>
              <a:rect r="r" b="b" t="t" l="l"/>
              <a:pathLst>
                <a:path h="2199232" w="2187236">
                  <a:moveTo>
                    <a:pt x="0" y="0"/>
                  </a:moveTo>
                  <a:lnTo>
                    <a:pt x="2187236" y="0"/>
                  </a:lnTo>
                  <a:lnTo>
                    <a:pt x="2187236" y="2199232"/>
                  </a:lnTo>
                  <a:lnTo>
                    <a:pt x="0" y="21992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820567" y="803819"/>
            <a:ext cx="477721" cy="449762"/>
            <a:chOff x="0" y="0"/>
            <a:chExt cx="562902" cy="52995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62902" cy="529957"/>
            </a:xfrm>
            <a:custGeom>
              <a:avLst/>
              <a:gdLst/>
              <a:ahLst/>
              <a:cxnLst/>
              <a:rect r="r" b="b" t="t" l="l"/>
              <a:pathLst>
                <a:path h="529957" w="562902">
                  <a:moveTo>
                    <a:pt x="359702" y="0"/>
                  </a:moveTo>
                  <a:cubicBezTo>
                    <a:pt x="470192" y="6350"/>
                    <a:pt x="557822" y="93980"/>
                    <a:pt x="562902" y="203200"/>
                  </a:cubicBezTo>
                  <a:lnTo>
                    <a:pt x="562902" y="230878"/>
                  </a:lnTo>
                  <a:cubicBezTo>
                    <a:pt x="557822" y="338187"/>
                    <a:pt x="470192" y="425817"/>
                    <a:pt x="362242" y="425817"/>
                  </a:cubicBezTo>
                  <a:lnTo>
                    <a:pt x="274320" y="425817"/>
                  </a:lnTo>
                  <a:cubicBezTo>
                    <a:pt x="245110" y="460107"/>
                    <a:pt x="213360" y="490587"/>
                    <a:pt x="176530" y="515987"/>
                  </a:cubicBezTo>
                  <a:lnTo>
                    <a:pt x="152400" y="529957"/>
                  </a:lnTo>
                  <a:cubicBezTo>
                    <a:pt x="139700" y="529957"/>
                    <a:pt x="137160" y="522337"/>
                    <a:pt x="140970" y="509637"/>
                  </a:cubicBezTo>
                  <a:cubicBezTo>
                    <a:pt x="149860" y="481697"/>
                    <a:pt x="148590" y="452487"/>
                    <a:pt x="138430" y="425817"/>
                  </a:cubicBezTo>
                  <a:lnTo>
                    <a:pt x="134620" y="414387"/>
                  </a:lnTo>
                  <a:cubicBezTo>
                    <a:pt x="57150" y="388987"/>
                    <a:pt x="1270" y="315327"/>
                    <a:pt x="0" y="230878"/>
                  </a:cubicBezTo>
                  <a:lnTo>
                    <a:pt x="0" y="201930"/>
                  </a:lnTo>
                  <a:cubicBezTo>
                    <a:pt x="0" y="93980"/>
                    <a:pt x="88900" y="6350"/>
                    <a:pt x="203200" y="0"/>
                  </a:cubicBezTo>
                  <a:lnTo>
                    <a:pt x="36224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107950" y="19050"/>
              <a:ext cx="347002" cy="396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5462066" y="1853412"/>
            <a:ext cx="570038" cy="570038"/>
          </a:xfrm>
          <a:custGeom>
            <a:avLst/>
            <a:gdLst/>
            <a:ahLst/>
            <a:cxnLst/>
            <a:rect r="r" b="b" t="t" l="l"/>
            <a:pathLst>
              <a:path h="570038" w="570038">
                <a:moveTo>
                  <a:pt x="0" y="0"/>
                </a:moveTo>
                <a:lnTo>
                  <a:pt x="570038" y="0"/>
                </a:lnTo>
                <a:lnTo>
                  <a:pt x="570038" y="570038"/>
                </a:lnTo>
                <a:lnTo>
                  <a:pt x="0" y="57003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15" id="15"/>
          <p:cNvGraphicFramePr>
            <a:graphicFrameLocks noGrp="true"/>
          </p:cNvGraphicFramePr>
          <p:nvPr/>
        </p:nvGraphicFramePr>
        <p:xfrm>
          <a:off x="5486400" y="2975489"/>
          <a:ext cx="11772900" cy="6527827"/>
        </p:xfrm>
        <a:graphic>
          <a:graphicData uri="http://schemas.openxmlformats.org/drawingml/2006/table">
            <a:tbl>
              <a:tblPr/>
              <a:tblGrid>
                <a:gridCol w="3433109"/>
                <a:gridCol w="8339791"/>
              </a:tblGrid>
              <a:tr h="143713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20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Authentication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User registration and login via Google account (FR-01).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4372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Messaging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Real-time text messaging (FR-03), group chat functionality (FR-04), and multimedia file sharing (FR-05).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6657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Community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Friend search, contact list management, and discovery and participation in public channels (FR-02, FR-08, FR-09, FR-10).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8038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Intelligent Recommendations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Automatic recommendation of suitable channels based on users’ interest tags (FR-11, FR-12).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6" id="16"/>
          <p:cNvSpPr txBox="true"/>
          <p:nvPr/>
        </p:nvSpPr>
        <p:spPr>
          <a:xfrm rot="0">
            <a:off x="4357278" y="563245"/>
            <a:ext cx="13488107" cy="997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69"/>
              </a:lnSpc>
            </a:pPr>
            <a:r>
              <a:rPr lang="en-US" sz="6999" b="true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 Requirement &amp; Goals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74973" y="9813283"/>
            <a:ext cx="1196029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07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708356" y="9779046"/>
            <a:ext cx="4871287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PHENIKAA SCHOOL OF COMPUTING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18216" y="889388"/>
            <a:ext cx="2124693" cy="29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9"/>
              </a:lnSpc>
            </a:pPr>
            <a:r>
              <a:rPr lang="en-US" sz="207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LockMess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213142" y="1930408"/>
            <a:ext cx="7233892" cy="444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3217" b="true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Functional Requirements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615697" y="2403242"/>
            <a:ext cx="13514306" cy="478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b="true" sz="24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The system consists of 12 core functional requirements, including but not limited to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325273" y="3653685"/>
            <a:ext cx="4304882" cy="5349014"/>
            <a:chOff x="0" y="0"/>
            <a:chExt cx="5739843" cy="7132019"/>
          </a:xfrm>
        </p:grpSpPr>
        <p:sp>
          <p:nvSpPr>
            <p:cNvPr name="Freeform 23" id="23"/>
            <p:cNvSpPr/>
            <p:nvPr/>
          </p:nvSpPr>
          <p:spPr>
            <a:xfrm flipH="true" flipV="false" rot="0">
              <a:off x="150933" y="0"/>
              <a:ext cx="5588909" cy="7132019"/>
            </a:xfrm>
            <a:custGeom>
              <a:avLst/>
              <a:gdLst/>
              <a:ahLst/>
              <a:cxnLst/>
              <a:rect r="r" b="b" t="t" l="l"/>
              <a:pathLst>
                <a:path h="7132019" w="5588909">
                  <a:moveTo>
                    <a:pt x="5588910" y="0"/>
                  </a:moveTo>
                  <a:lnTo>
                    <a:pt x="0" y="0"/>
                  </a:lnTo>
                  <a:lnTo>
                    <a:pt x="0" y="7132019"/>
                  </a:lnTo>
                  <a:lnTo>
                    <a:pt x="5588910" y="7132019"/>
                  </a:lnTo>
                  <a:lnTo>
                    <a:pt x="558891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24" id="24"/>
            <p:cNvSpPr/>
            <p:nvPr/>
          </p:nvSpPr>
          <p:spPr>
            <a:xfrm flipH="true" flipV="false" rot="0">
              <a:off x="0" y="590509"/>
              <a:ext cx="2709362" cy="3942193"/>
            </a:xfrm>
            <a:custGeom>
              <a:avLst/>
              <a:gdLst/>
              <a:ahLst/>
              <a:cxnLst/>
              <a:rect r="r" b="b" t="t" l="l"/>
              <a:pathLst>
                <a:path h="3942193" w="2709362">
                  <a:moveTo>
                    <a:pt x="2709362" y="0"/>
                  </a:moveTo>
                  <a:lnTo>
                    <a:pt x="0" y="0"/>
                  </a:lnTo>
                  <a:lnTo>
                    <a:pt x="0" y="3942193"/>
                  </a:lnTo>
                  <a:lnTo>
                    <a:pt x="2709362" y="3942193"/>
                  </a:lnTo>
                  <a:lnTo>
                    <a:pt x="2709362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F4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70336" y="9503317"/>
            <a:ext cx="19527875" cy="3086100"/>
            <a:chOff x="0" y="0"/>
            <a:chExt cx="514314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43144" cy="812800"/>
            </a:xfrm>
            <a:custGeom>
              <a:avLst/>
              <a:gdLst/>
              <a:ahLst/>
              <a:cxnLst/>
              <a:rect r="r" b="b" t="t" l="l"/>
              <a:pathLst>
                <a:path h="812800" w="5143144">
                  <a:moveTo>
                    <a:pt x="0" y="0"/>
                  </a:moveTo>
                  <a:lnTo>
                    <a:pt x="5143144" y="0"/>
                  </a:lnTo>
                  <a:lnTo>
                    <a:pt x="514314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6456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5143144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50588" y="9759996"/>
            <a:ext cx="307586" cy="307586"/>
          </a:xfrm>
          <a:custGeom>
            <a:avLst/>
            <a:gdLst/>
            <a:ahLst/>
            <a:cxnLst/>
            <a:rect r="r" b="b" t="t" l="l"/>
            <a:pathLst>
              <a:path h="307586" w="307586">
                <a:moveTo>
                  <a:pt x="0" y="0"/>
                </a:moveTo>
                <a:lnTo>
                  <a:pt x="307586" y="0"/>
                </a:lnTo>
                <a:lnTo>
                  <a:pt x="307586" y="307586"/>
                </a:lnTo>
                <a:lnTo>
                  <a:pt x="0" y="3075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247320" y="-3455576"/>
            <a:ext cx="13145186" cy="11209259"/>
          </a:xfrm>
          <a:custGeom>
            <a:avLst/>
            <a:gdLst/>
            <a:ahLst/>
            <a:cxnLst/>
            <a:rect r="r" b="b" t="t" l="l"/>
            <a:pathLst>
              <a:path h="11209259" w="13145186">
                <a:moveTo>
                  <a:pt x="0" y="0"/>
                </a:moveTo>
                <a:lnTo>
                  <a:pt x="13145186" y="0"/>
                </a:lnTo>
                <a:lnTo>
                  <a:pt x="13145186" y="11209258"/>
                </a:lnTo>
                <a:lnTo>
                  <a:pt x="0" y="112092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325273" y="1901833"/>
            <a:ext cx="3812930" cy="1649424"/>
            <a:chOff x="0" y="0"/>
            <a:chExt cx="5083907" cy="219923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87236" cy="2199232"/>
            </a:xfrm>
            <a:custGeom>
              <a:avLst/>
              <a:gdLst/>
              <a:ahLst/>
              <a:cxnLst/>
              <a:rect r="r" b="b" t="t" l="l"/>
              <a:pathLst>
                <a:path h="2199232" w="2187236">
                  <a:moveTo>
                    <a:pt x="0" y="0"/>
                  </a:moveTo>
                  <a:lnTo>
                    <a:pt x="2187236" y="0"/>
                  </a:lnTo>
                  <a:lnTo>
                    <a:pt x="2187236" y="2199232"/>
                  </a:lnTo>
                  <a:lnTo>
                    <a:pt x="0" y="21992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448335" y="0"/>
              <a:ext cx="2187236" cy="2199232"/>
            </a:xfrm>
            <a:custGeom>
              <a:avLst/>
              <a:gdLst/>
              <a:ahLst/>
              <a:cxnLst/>
              <a:rect r="r" b="b" t="t" l="l"/>
              <a:pathLst>
                <a:path h="2199232" w="2187236">
                  <a:moveTo>
                    <a:pt x="0" y="0"/>
                  </a:moveTo>
                  <a:lnTo>
                    <a:pt x="2187237" y="0"/>
                  </a:lnTo>
                  <a:lnTo>
                    <a:pt x="2187237" y="2199232"/>
                  </a:lnTo>
                  <a:lnTo>
                    <a:pt x="0" y="21992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896671" y="0"/>
              <a:ext cx="2187236" cy="2199232"/>
            </a:xfrm>
            <a:custGeom>
              <a:avLst/>
              <a:gdLst/>
              <a:ahLst/>
              <a:cxnLst/>
              <a:rect r="r" b="b" t="t" l="l"/>
              <a:pathLst>
                <a:path h="2199232" w="2187236">
                  <a:moveTo>
                    <a:pt x="0" y="0"/>
                  </a:moveTo>
                  <a:lnTo>
                    <a:pt x="2187236" y="0"/>
                  </a:lnTo>
                  <a:lnTo>
                    <a:pt x="2187236" y="2199232"/>
                  </a:lnTo>
                  <a:lnTo>
                    <a:pt x="0" y="21992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820567" y="803819"/>
            <a:ext cx="477721" cy="449762"/>
            <a:chOff x="0" y="0"/>
            <a:chExt cx="562902" cy="52995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62902" cy="529957"/>
            </a:xfrm>
            <a:custGeom>
              <a:avLst/>
              <a:gdLst/>
              <a:ahLst/>
              <a:cxnLst/>
              <a:rect r="r" b="b" t="t" l="l"/>
              <a:pathLst>
                <a:path h="529957" w="562902">
                  <a:moveTo>
                    <a:pt x="359702" y="0"/>
                  </a:moveTo>
                  <a:cubicBezTo>
                    <a:pt x="470192" y="6350"/>
                    <a:pt x="557822" y="93980"/>
                    <a:pt x="562902" y="203200"/>
                  </a:cubicBezTo>
                  <a:lnTo>
                    <a:pt x="562902" y="230878"/>
                  </a:lnTo>
                  <a:cubicBezTo>
                    <a:pt x="557822" y="338187"/>
                    <a:pt x="470192" y="425817"/>
                    <a:pt x="362242" y="425817"/>
                  </a:cubicBezTo>
                  <a:lnTo>
                    <a:pt x="274320" y="425817"/>
                  </a:lnTo>
                  <a:cubicBezTo>
                    <a:pt x="245110" y="460107"/>
                    <a:pt x="213360" y="490587"/>
                    <a:pt x="176530" y="515987"/>
                  </a:cubicBezTo>
                  <a:lnTo>
                    <a:pt x="152400" y="529957"/>
                  </a:lnTo>
                  <a:cubicBezTo>
                    <a:pt x="139700" y="529957"/>
                    <a:pt x="137160" y="522337"/>
                    <a:pt x="140970" y="509637"/>
                  </a:cubicBezTo>
                  <a:cubicBezTo>
                    <a:pt x="149860" y="481697"/>
                    <a:pt x="148590" y="452487"/>
                    <a:pt x="138430" y="425817"/>
                  </a:cubicBezTo>
                  <a:lnTo>
                    <a:pt x="134620" y="414387"/>
                  </a:lnTo>
                  <a:cubicBezTo>
                    <a:pt x="57150" y="388987"/>
                    <a:pt x="1270" y="315327"/>
                    <a:pt x="0" y="230878"/>
                  </a:cubicBezTo>
                  <a:lnTo>
                    <a:pt x="0" y="201930"/>
                  </a:lnTo>
                  <a:cubicBezTo>
                    <a:pt x="0" y="93980"/>
                    <a:pt x="88900" y="6350"/>
                    <a:pt x="203200" y="0"/>
                  </a:cubicBezTo>
                  <a:lnTo>
                    <a:pt x="36224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107950" y="19050"/>
              <a:ext cx="347002" cy="396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5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5462066" y="1853412"/>
            <a:ext cx="570038" cy="570038"/>
          </a:xfrm>
          <a:custGeom>
            <a:avLst/>
            <a:gdLst/>
            <a:ahLst/>
            <a:cxnLst/>
            <a:rect r="r" b="b" t="t" l="l"/>
            <a:pathLst>
              <a:path h="570038" w="570038">
                <a:moveTo>
                  <a:pt x="0" y="0"/>
                </a:moveTo>
                <a:lnTo>
                  <a:pt x="570038" y="0"/>
                </a:lnTo>
                <a:lnTo>
                  <a:pt x="570038" y="570038"/>
                </a:lnTo>
                <a:lnTo>
                  <a:pt x="0" y="57003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15" id="15"/>
          <p:cNvGraphicFramePr>
            <a:graphicFrameLocks noGrp="true"/>
          </p:cNvGraphicFramePr>
          <p:nvPr/>
        </p:nvGraphicFramePr>
        <p:xfrm>
          <a:off x="5486400" y="2600325"/>
          <a:ext cx="11772900" cy="6657975"/>
        </p:xfrm>
        <a:graphic>
          <a:graphicData uri="http://schemas.openxmlformats.org/drawingml/2006/table">
            <a:tbl>
              <a:tblPr/>
              <a:tblGrid>
                <a:gridCol w="2824376"/>
                <a:gridCol w="8948524"/>
              </a:tblGrid>
              <a:tr h="102504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20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ID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Description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2201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FR-01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The application must allow users to connect to the chat server using a unique username.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3697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FR-02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The application must allow a connected user to send text messages to the server.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3697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FR-03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The server must broadcast received messages to all other connected users in real time.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3697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FR-04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The application must display messages in chronological order, including the sender’s username.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6" id="16"/>
          <p:cNvSpPr txBox="true"/>
          <p:nvPr/>
        </p:nvSpPr>
        <p:spPr>
          <a:xfrm rot="0">
            <a:off x="4357278" y="563245"/>
            <a:ext cx="13488107" cy="997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69"/>
              </a:lnSpc>
            </a:pPr>
            <a:r>
              <a:rPr lang="en-US" sz="6999" b="true">
                <a:solidFill>
                  <a:srgbClr val="16456A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 Requirement &amp; Goals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74973" y="9813283"/>
            <a:ext cx="1196029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page 08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708356" y="9779046"/>
            <a:ext cx="4871287" cy="2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7"/>
              </a:lnSpc>
            </a:pPr>
            <a:r>
              <a:rPr lang="en-US" sz="16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PHENIKAA SCHOOL OF COMPUTING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18216" y="889388"/>
            <a:ext cx="2124693" cy="29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9"/>
              </a:lnSpc>
            </a:pPr>
            <a:r>
              <a:rPr lang="en-US" sz="207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LockMess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213142" y="1930408"/>
            <a:ext cx="7233892" cy="444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3217" b="true">
                <a:solidFill>
                  <a:srgbClr val="368CD1"/>
                </a:solidFill>
                <a:latin typeface="Poppins Bold"/>
                <a:ea typeface="Poppins Bold"/>
                <a:cs typeface="Poppins Bold"/>
                <a:sym typeface="Poppins Bold"/>
              </a:rPr>
              <a:t>Core Functional Requirements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325273" y="3653685"/>
            <a:ext cx="4304882" cy="5349014"/>
            <a:chOff x="0" y="0"/>
            <a:chExt cx="5739843" cy="7132019"/>
          </a:xfrm>
        </p:grpSpPr>
        <p:sp>
          <p:nvSpPr>
            <p:cNvPr name="Freeform 22" id="22"/>
            <p:cNvSpPr/>
            <p:nvPr/>
          </p:nvSpPr>
          <p:spPr>
            <a:xfrm flipH="true" flipV="false" rot="0">
              <a:off x="150933" y="0"/>
              <a:ext cx="5588909" cy="7132019"/>
            </a:xfrm>
            <a:custGeom>
              <a:avLst/>
              <a:gdLst/>
              <a:ahLst/>
              <a:cxnLst/>
              <a:rect r="r" b="b" t="t" l="l"/>
              <a:pathLst>
                <a:path h="7132019" w="5588909">
                  <a:moveTo>
                    <a:pt x="5588910" y="0"/>
                  </a:moveTo>
                  <a:lnTo>
                    <a:pt x="0" y="0"/>
                  </a:lnTo>
                  <a:lnTo>
                    <a:pt x="0" y="7132019"/>
                  </a:lnTo>
                  <a:lnTo>
                    <a:pt x="5588910" y="7132019"/>
                  </a:lnTo>
                  <a:lnTo>
                    <a:pt x="558891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23" id="23"/>
            <p:cNvSpPr/>
            <p:nvPr/>
          </p:nvSpPr>
          <p:spPr>
            <a:xfrm flipH="true" flipV="false" rot="0">
              <a:off x="0" y="590509"/>
              <a:ext cx="2709362" cy="3942193"/>
            </a:xfrm>
            <a:custGeom>
              <a:avLst/>
              <a:gdLst/>
              <a:ahLst/>
              <a:cxnLst/>
              <a:rect r="r" b="b" t="t" l="l"/>
              <a:pathLst>
                <a:path h="3942193" w="2709362">
                  <a:moveTo>
                    <a:pt x="2709362" y="0"/>
                  </a:moveTo>
                  <a:lnTo>
                    <a:pt x="0" y="0"/>
                  </a:lnTo>
                  <a:lnTo>
                    <a:pt x="0" y="3942193"/>
                  </a:lnTo>
                  <a:lnTo>
                    <a:pt x="2709362" y="3942193"/>
                  </a:lnTo>
                  <a:lnTo>
                    <a:pt x="2709362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DAG_sWh6K6Q</dc:identifier>
  <dcterms:modified xsi:type="dcterms:W3CDTF">2011-08-01T06:04:30Z</dcterms:modified>
  <cp:revision>1</cp:revision>
  <dc:title>Kiến trúc phần mềm</dc:title>
</cp:coreProperties>
</file>

<file path=docProps/thumbnail.jpeg>
</file>